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7" r:id="rId2"/>
    <p:sldId id="294" r:id="rId3"/>
    <p:sldId id="309" r:id="rId4"/>
    <p:sldId id="295" r:id="rId5"/>
    <p:sldId id="296" r:id="rId6"/>
    <p:sldId id="299" r:id="rId7"/>
    <p:sldId id="306" r:id="rId8"/>
    <p:sldId id="297" r:id="rId9"/>
    <p:sldId id="298" r:id="rId10"/>
    <p:sldId id="300" r:id="rId11"/>
    <p:sldId id="310" r:id="rId12"/>
    <p:sldId id="307" r:id="rId13"/>
    <p:sldId id="302" r:id="rId14"/>
    <p:sldId id="305" r:id="rId15"/>
    <p:sldId id="308" r:id="rId16"/>
    <p:sldId id="304" r:id="rId17"/>
    <p:sldId id="303" r:id="rId18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81">
          <p15:clr>
            <a:srgbClr val="A4A3A4"/>
          </p15:clr>
        </p15:guide>
        <p15:guide id="2" pos="307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0" autoAdjust="0"/>
    <p:restoredTop sz="94660"/>
  </p:normalViewPr>
  <p:slideViewPr>
    <p:cSldViewPr>
      <p:cViewPr varScale="1">
        <p:scale>
          <a:sx n="118" d="100"/>
          <a:sy n="118" d="100"/>
        </p:scale>
        <p:origin x="156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360" y="-114"/>
      </p:cViewPr>
      <p:guideLst>
        <p:guide orient="horz" pos="2281"/>
        <p:guide pos="307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5934076" y="8880477"/>
            <a:ext cx="595313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7317" tIns="48660" rIns="97317" bIns="48660">
            <a:spAutoFit/>
          </a:bodyPr>
          <a:lstStyle/>
          <a:p>
            <a:pPr algn="l" defTabSz="966646">
              <a:spcBef>
                <a:spcPct val="50000"/>
              </a:spcBef>
            </a:pPr>
            <a:fld id="{B6653A23-6527-4FFE-B9E4-5E77F87755C9}" type="slidenum"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l" defTabSz="966646">
                <a:spcBef>
                  <a:spcPct val="50000"/>
                </a:spcBef>
              </a:pPr>
              <a:t>‹#›</a:t>
            </a:fld>
            <a:endParaRPr lang="en-US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599836" y="8849113"/>
            <a:ext cx="2859566" cy="49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8324" tIns="48324" rIns="48324" bIns="48324" anchor="ctr">
            <a:spAutoFit/>
          </a:bodyPr>
          <a:lstStyle/>
          <a:p>
            <a:pPr defTabSz="966646"/>
            <a:r>
              <a:rPr lang="en-US" sz="1300">
                <a:effectLst/>
                <a:latin typeface="Times New Roman" pitchFamily="18" charset="0"/>
              </a:rPr>
              <a:t>University of Florida, EGN 1935 – File </a:t>
            </a:r>
            <a:r>
              <a:rPr lang="en-US" sz="1300" b="1">
                <a:solidFill>
                  <a:schemeClr val="hlink"/>
                </a:solidFill>
                <a:effectLst/>
                <a:latin typeface="Times New Roman" pitchFamily="18" charset="0"/>
              </a:rPr>
              <a:t>6</a:t>
            </a:r>
            <a:endParaRPr lang="en-US" sz="1300">
              <a:effectLst/>
              <a:latin typeface="Times New Roman" pitchFamily="18" charset="0"/>
            </a:endParaRPr>
          </a:p>
          <a:p>
            <a:pPr defTabSz="966646"/>
            <a:r>
              <a:rPr lang="en-US" sz="1300">
                <a:effectLst/>
                <a:latin typeface="Times New Roman" pitchFamily="18" charset="0"/>
              </a:rPr>
              <a:t>© Drs. E. M. Schwartz &amp; A. A. Arroyo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5995988" y="400051"/>
            <a:ext cx="7302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8324" tIns="48660" rIns="48324" bIns="48660">
            <a:spAutoFit/>
          </a:bodyPr>
          <a:lstStyle/>
          <a:p>
            <a:pPr algn="r" defTabSz="966646"/>
            <a:r>
              <a:rPr lang="en-US" sz="1700" i="1">
                <a:solidFill>
                  <a:schemeClr val="hlink"/>
                </a:solidFill>
                <a:effectLst/>
                <a:latin typeface="Times New Roman" pitchFamily="18" charset="0"/>
              </a:rPr>
              <a:t>Project</a:t>
            </a: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547689" y="447676"/>
            <a:ext cx="1251754" cy="267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8324" tIns="48660" rIns="48324" bIns="48660">
            <a:spAutoFit/>
          </a:bodyPr>
          <a:lstStyle/>
          <a:p>
            <a:pPr algn="l" defTabSz="966646">
              <a:spcBef>
                <a:spcPct val="50000"/>
              </a:spcBef>
            </a:pPr>
            <a:fld id="{9DF45E36-18A2-4404-9F4A-26CB4FCA7527}" type="datetime5">
              <a:rPr lang="en-US" sz="1100">
                <a:effectLst/>
                <a:latin typeface="Times New Roman" pitchFamily="18" charset="0"/>
              </a:rPr>
              <a:pPr algn="l" defTabSz="966646">
                <a:spcBef>
                  <a:spcPct val="50000"/>
                </a:spcBef>
              </a:pPr>
              <a:t>6-Apr-16</a:t>
            </a:fld>
            <a:r>
              <a:rPr lang="en-US" sz="1100">
                <a:effectLst/>
                <a:latin typeface="Times New Roman" pitchFamily="18" charset="0"/>
              </a:rPr>
              <a:t>—</a:t>
            </a:r>
            <a:fld id="{57A1FC5E-B27E-4ED8-AA86-0C76D99FFB3B}" type="datetime12">
              <a:rPr lang="en-US" sz="1100">
                <a:effectLst/>
                <a:latin typeface="Times New Roman" pitchFamily="18" charset="0"/>
              </a:rPr>
              <a:pPr algn="l" defTabSz="966646">
                <a:spcBef>
                  <a:spcPct val="50000"/>
                </a:spcBef>
              </a:pPr>
              <a:t>10:09 AM</a:t>
            </a:fld>
            <a:endParaRPr lang="en-US" sz="1100"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616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6825" y="727075"/>
            <a:ext cx="4781550" cy="35861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6" y="4560890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17" tIns="48660" rIns="97317" bIns="486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6045199" y="8880476"/>
            <a:ext cx="484189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7317" tIns="48660" rIns="97317" bIns="48660">
            <a:spAutoFit/>
          </a:bodyPr>
          <a:lstStyle/>
          <a:p>
            <a:pPr algn="l" defTabSz="966646">
              <a:spcBef>
                <a:spcPct val="50000"/>
              </a:spcBef>
            </a:pPr>
            <a:fld id="{90302A75-5B23-42A9-9923-57EA111B25B7}" type="slidenum">
              <a:rPr lang="en-US" sz="25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l" defTabSz="966646">
                <a:spcBef>
                  <a:spcPct val="50000"/>
                </a:spcBef>
              </a:pPr>
              <a:t>‹#›</a:t>
            </a:fld>
            <a:endParaRPr lang="en-US" sz="25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537192" y="8849113"/>
            <a:ext cx="2984857" cy="49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8324" tIns="48324" rIns="48324" bIns="48324" anchor="ctr">
            <a:spAutoFit/>
          </a:bodyPr>
          <a:lstStyle/>
          <a:p>
            <a:pPr defTabSz="966646"/>
            <a:r>
              <a:rPr lang="en-US" sz="1300">
                <a:effectLst/>
                <a:latin typeface="Times New Roman" pitchFamily="18" charset="0"/>
              </a:rPr>
              <a:t>University of Florida, EEL 4712 – File #</a:t>
            </a:r>
            <a:r>
              <a:rPr lang="en-US" sz="1300" b="1">
                <a:solidFill>
                  <a:schemeClr val="hlink"/>
                </a:solidFill>
                <a:effectLst/>
                <a:latin typeface="Times New Roman" pitchFamily="18" charset="0"/>
              </a:rPr>
              <a:t>??</a:t>
            </a:r>
            <a:endParaRPr lang="en-US" sz="1300">
              <a:effectLst/>
              <a:latin typeface="Times New Roman" pitchFamily="18" charset="0"/>
            </a:endParaRPr>
          </a:p>
          <a:p>
            <a:pPr defTabSz="966646"/>
            <a:r>
              <a:rPr lang="en-US" sz="1300">
                <a:effectLst/>
                <a:latin typeface="Times New Roman" pitchFamily="18" charset="0"/>
              </a:rPr>
              <a:t>© Dr. Eric M. Schwartz</a:t>
            </a: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5889661" y="400051"/>
            <a:ext cx="836577" cy="35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8324" tIns="48660" rIns="48324" bIns="48660">
            <a:spAutoFit/>
          </a:bodyPr>
          <a:lstStyle/>
          <a:p>
            <a:pPr algn="r" defTabSz="966646"/>
            <a:r>
              <a:rPr lang="en-US" sz="1700" i="1">
                <a:solidFill>
                  <a:schemeClr val="hlink"/>
                </a:solidFill>
                <a:effectLst/>
                <a:latin typeface="Times New Roman" pitchFamily="18" charset="0"/>
              </a:rPr>
              <a:t>Syllabus</a:t>
            </a:r>
            <a:endParaRPr lang="en-US" sz="1700" i="1">
              <a:effectLst/>
              <a:latin typeface="Times New Roman" pitchFamily="18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547689" y="447676"/>
            <a:ext cx="1251754" cy="267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8324" tIns="48660" rIns="48324" bIns="48660">
            <a:spAutoFit/>
          </a:bodyPr>
          <a:lstStyle/>
          <a:p>
            <a:pPr algn="l" defTabSz="966646">
              <a:spcBef>
                <a:spcPct val="50000"/>
              </a:spcBef>
            </a:pPr>
            <a:fld id="{B6540FBF-128F-4515-8E7E-CC31C51A73C7}" type="datetime5">
              <a:rPr lang="en-US" sz="1100">
                <a:effectLst/>
                <a:latin typeface="Times New Roman" pitchFamily="18" charset="0"/>
              </a:rPr>
              <a:pPr algn="l" defTabSz="966646">
                <a:spcBef>
                  <a:spcPct val="50000"/>
                </a:spcBef>
              </a:pPr>
              <a:t>6-Apr-16</a:t>
            </a:fld>
            <a:r>
              <a:rPr lang="en-US" sz="1100">
                <a:effectLst/>
                <a:latin typeface="Times New Roman" pitchFamily="18" charset="0"/>
              </a:rPr>
              <a:t>—</a:t>
            </a:r>
            <a:fld id="{77A20C0C-A7EC-4DAA-8AB7-53CDF6424E6E}" type="datetime12">
              <a:rPr lang="en-US" sz="1100">
                <a:effectLst/>
                <a:latin typeface="Times New Roman" pitchFamily="18" charset="0"/>
              </a:rPr>
              <a:pPr algn="l" defTabSz="966646">
                <a:spcBef>
                  <a:spcPct val="50000"/>
                </a:spcBef>
              </a:pPr>
              <a:t>10:09 AM</a:t>
            </a:fld>
            <a:endParaRPr lang="en-US" sz="1100"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7726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4144964" y="1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7" tIns="45714" rIns="91427" bIns="45714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144964" y="9121776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0135" tIns="0" rIns="20135" bIns="0" anchor="b"/>
          <a:lstStyle/>
          <a:p>
            <a:pPr algn="r" defTabSz="966646"/>
            <a:r>
              <a:rPr lang="en-US" sz="1100" i="1">
                <a:effectLst/>
                <a:latin typeface="Times New Roman" pitchFamily="18" charset="0"/>
              </a:rPr>
              <a:t>2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" y="9121776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7" tIns="45714" rIns="91427" bIns="45714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" y="1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7" tIns="45714" rIns="91427" bIns="45714" anchor="ctr"/>
          <a:lstStyle/>
          <a:p>
            <a:endParaRPr lang="en-US"/>
          </a:p>
        </p:txBody>
      </p:sp>
      <p:sp>
        <p:nvSpPr>
          <p:cNvPr id="717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40590693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8738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2760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800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89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511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420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741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63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15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91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247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857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515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7566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952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689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609600"/>
            <a:ext cx="21907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609600"/>
            <a:ext cx="64198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09600"/>
            <a:ext cx="7620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524000"/>
            <a:ext cx="43053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86300" y="1524000"/>
            <a:ext cx="4305300" cy="4876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09600"/>
            <a:ext cx="7620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524000"/>
            <a:ext cx="4305300" cy="4876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86300" y="1524000"/>
            <a:ext cx="4305300" cy="4876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524000"/>
            <a:ext cx="43053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524000"/>
            <a:ext cx="43053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chemeClr val="bg1">
                <a:gamma/>
                <a:shade val="29804"/>
                <a:invGamma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524000"/>
            <a:ext cx="8763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1371600" y="66675"/>
            <a:ext cx="76200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tIns="0" rIns="4572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tx2"/>
                </a:solidFill>
                <a:effectLst/>
                <a:latin typeface="Times New Roman" pitchFamily="18" charset="0"/>
              </a:rPr>
              <a:t>EGN 1935: </a:t>
            </a:r>
            <a:r>
              <a:rPr lang="en-US" sz="3200" i="1">
                <a:solidFill>
                  <a:schemeClr val="tx2"/>
                </a:solidFill>
                <a:effectLst/>
                <a:latin typeface="Times New Roman" pitchFamily="18" charset="0"/>
              </a:rPr>
              <a:t>ECE (Ad)Ventures</a:t>
            </a:r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62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8920163" y="6645275"/>
            <a:ext cx="2159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pPr algn="r"/>
            <a:fld id="{D4675132-9A8E-4D0D-A1BE-294AA1C02048}" type="slidenum">
              <a:rPr lang="en-US" sz="1400">
                <a:effectLst/>
              </a:rPr>
              <a:pPr algn="r"/>
              <a:t>‹#›</a:t>
            </a:fld>
            <a:endParaRPr lang="en-US" sz="1400">
              <a:effectLst/>
            </a:endParaRPr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52388" y="6521450"/>
            <a:ext cx="17732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5720" rIns="45720" anchor="ctr">
            <a:spAutoFit/>
          </a:bodyPr>
          <a:lstStyle/>
          <a:p>
            <a:r>
              <a:rPr lang="en-US" sz="800">
                <a:effectLst/>
                <a:latin typeface="Times New Roman" pitchFamily="18" charset="0"/>
              </a:rPr>
              <a:t>University of Florida, EGN 1935 – File </a:t>
            </a:r>
            <a:r>
              <a:rPr lang="en-US" sz="800" b="1">
                <a:solidFill>
                  <a:schemeClr val="tx2"/>
                </a:solidFill>
                <a:effectLst/>
                <a:latin typeface="Times New Roman" pitchFamily="18" charset="0"/>
              </a:rPr>
              <a:t>6</a:t>
            </a:r>
            <a:endParaRPr lang="en-US" sz="800">
              <a:effectLst/>
              <a:latin typeface="Times New Roman" pitchFamily="18" charset="0"/>
            </a:endParaRPr>
          </a:p>
          <a:p>
            <a:r>
              <a:rPr lang="en-US" sz="800">
                <a:effectLst/>
                <a:latin typeface="Times New Roman" pitchFamily="18" charset="0"/>
              </a:rPr>
              <a:t>© Drs. E. M. Schwartz &amp; A. A. Arroyo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1298575" cy="11509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9pPr>
    </p:titleStyle>
    <p:bodyStyle>
      <a:lvl1pPr marL="230188" indent="-230188" algn="l" rtl="0" eaLnBrk="0" fontAlgn="base" hangingPunct="0">
        <a:spcBef>
          <a:spcPct val="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31775" algn="l" rtl="0" eaLnBrk="0" fontAlgn="base" hangingPunct="0">
        <a:spcBef>
          <a:spcPct val="0"/>
        </a:spcBef>
        <a:spcAft>
          <a:spcPct val="0"/>
        </a:spcAft>
        <a:buSzPct val="100000"/>
        <a:buChar char="&gt;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SzPct val="100000"/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SzPct val="10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youtu.be/TBPfQktjnd4" TargetMode="External"/><Relationship Id="rId13" Type="http://schemas.openxmlformats.org/officeDocument/2006/relationships/image" Target="../media/image1.png"/><Relationship Id="rId3" Type="http://schemas.openxmlformats.org/officeDocument/2006/relationships/notesSlide" Target="../notesSlides/notesSlide1.xml"/><Relationship Id="rId7" Type="http://schemas.openxmlformats.org/officeDocument/2006/relationships/hyperlink" Target="https://youtu.be/oSh3_Yc25Y4" TargetMode="External"/><Relationship Id="rId12" Type="http://schemas.openxmlformats.org/officeDocument/2006/relationships/image" Target="../media/image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hyperlink" Target="https://www.youtube.com/user/SubjuGatorUF" TargetMode="External"/><Relationship Id="rId11" Type="http://schemas.openxmlformats.org/officeDocument/2006/relationships/oleObject" Target="../embeddings/oleObject1.bin"/><Relationship Id="rId5" Type="http://schemas.openxmlformats.org/officeDocument/2006/relationships/hyperlink" Target="https://www.youtube.com/watch?v=cmNSC6u0mEE" TargetMode="External"/><Relationship Id="rId10" Type="http://schemas.openxmlformats.org/officeDocument/2006/relationships/hyperlink" Target="http://propagator.org/?page_id=2600" TargetMode="External"/><Relationship Id="rId4" Type="http://schemas.openxmlformats.org/officeDocument/2006/relationships/hyperlink" Target="https://youtu.be/Qd421tnoLU0" TargetMode="External"/><Relationship Id="rId9" Type="http://schemas.openxmlformats.org/officeDocument/2006/relationships/hyperlink" Target="http://www.youtube.com/playlist?list=PLDwP3qsTjWS8vqXkVOfxYCKqd69EcWP-p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8229600" cy="762000"/>
          </a:xfrm>
        </p:spPr>
        <p:txBody>
          <a:bodyPr/>
          <a:lstStyle/>
          <a:p>
            <a:r>
              <a:rPr lang="en-US"/>
              <a:t>Menu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3813" y="1066800"/>
            <a:ext cx="8763000" cy="3505200"/>
          </a:xfrm>
          <a:noFill/>
          <a:ln/>
        </p:spPr>
        <p:txBody>
          <a:bodyPr/>
          <a:lstStyle/>
          <a:p>
            <a:r>
              <a:rPr lang="en-US" dirty="0"/>
              <a:t>Final project/competition</a:t>
            </a:r>
          </a:p>
          <a:p>
            <a:r>
              <a:rPr lang="en-US" dirty="0"/>
              <a:t>Presentation and </a:t>
            </a:r>
            <a:r>
              <a:rPr lang="en-US" dirty="0" smtClean="0"/>
              <a:t>PowerPoint</a:t>
            </a:r>
          </a:p>
          <a:p>
            <a:pPr lvl="1"/>
            <a:r>
              <a:rPr lang="en-US" dirty="0" smtClean="0"/>
              <a:t>Latest MIL show</a:t>
            </a:r>
            <a:endParaRPr lang="en-US" dirty="0"/>
          </a:p>
          <a:p>
            <a:r>
              <a:rPr lang="en-US" dirty="0"/>
              <a:t>MIL/CIMAR videos </a:t>
            </a:r>
            <a:r>
              <a:rPr lang="en-US" dirty="0" smtClean="0"/>
              <a:t>(and field </a:t>
            </a:r>
            <a:r>
              <a:rPr lang="en-US" dirty="0"/>
              <a:t>trip)</a:t>
            </a:r>
          </a:p>
          <a:p>
            <a:pPr lvl="1"/>
            <a:r>
              <a:rPr lang="en-US" dirty="0"/>
              <a:t>SubjuGator </a:t>
            </a:r>
            <a:r>
              <a:rPr lang="en-US" dirty="0" smtClean="0"/>
              <a:t>Video</a:t>
            </a:r>
          </a:p>
          <a:p>
            <a:pPr lvl="2"/>
            <a:r>
              <a:rPr lang="en-US" sz="2000" dirty="0"/>
              <a:t>Intro</a:t>
            </a:r>
            <a:r>
              <a:rPr lang="en-US" sz="2000" dirty="0" smtClean="0"/>
              <a:t>: </a:t>
            </a:r>
            <a:r>
              <a:rPr lang="en-US" sz="1600" dirty="0" smtClean="0"/>
              <a:t>2015:</a:t>
            </a:r>
            <a:r>
              <a:rPr lang="en-US" sz="2000" dirty="0" smtClean="0"/>
              <a:t> </a:t>
            </a:r>
            <a:r>
              <a:rPr lang="en-US" sz="1000" dirty="0" smtClean="0">
                <a:hlinkClick r:id="rId4"/>
              </a:rPr>
              <a:t>https</a:t>
            </a:r>
            <a:r>
              <a:rPr lang="en-US" sz="1000" dirty="0">
                <a:hlinkClick r:id="rId4"/>
              </a:rPr>
              <a:t>://</a:t>
            </a:r>
            <a:r>
              <a:rPr lang="en-US" sz="1000" dirty="0" smtClean="0">
                <a:hlinkClick r:id="rId4"/>
              </a:rPr>
              <a:t>youtu.be/Qd421tnoLU0</a:t>
            </a:r>
            <a:r>
              <a:rPr lang="en-US" sz="1000" dirty="0"/>
              <a:t> </a:t>
            </a:r>
            <a:r>
              <a:rPr lang="en-US" sz="1600" dirty="0" smtClean="0"/>
              <a:t> 2014: </a:t>
            </a:r>
            <a:r>
              <a:rPr lang="en-US" sz="1000" dirty="0" smtClean="0">
                <a:hlinkClick r:id="rId5"/>
              </a:rPr>
              <a:t>https</a:t>
            </a:r>
            <a:r>
              <a:rPr lang="en-US" sz="1000" dirty="0">
                <a:hlinkClick r:id="rId5"/>
              </a:rPr>
              <a:t>://</a:t>
            </a:r>
            <a:r>
              <a:rPr lang="en-US" sz="1000" dirty="0" smtClean="0">
                <a:hlinkClick r:id="rId5"/>
              </a:rPr>
              <a:t>www.youtube.com/watch?v=cmNSC6u0mEE</a:t>
            </a:r>
            <a:endParaRPr lang="en-US" sz="1000" dirty="0" smtClean="0"/>
          </a:p>
          <a:p>
            <a:pPr lvl="2"/>
            <a:r>
              <a:rPr lang="en-US" sz="2000" dirty="0"/>
              <a:t>See also </a:t>
            </a:r>
            <a:r>
              <a:rPr lang="en-US" sz="2000" dirty="0">
                <a:hlinkClick r:id="rId6"/>
              </a:rPr>
              <a:t>https://</a:t>
            </a:r>
            <a:r>
              <a:rPr lang="en-US" sz="2000" dirty="0" smtClean="0">
                <a:hlinkClick r:id="rId6"/>
              </a:rPr>
              <a:t>www.youtube.com/user/SubjuGatorUF</a:t>
            </a:r>
            <a:r>
              <a:rPr lang="en-US" sz="2000" dirty="0" smtClean="0"/>
              <a:t> </a:t>
            </a:r>
          </a:p>
          <a:p>
            <a:pPr lvl="1"/>
            <a:r>
              <a:rPr lang="en-US" dirty="0" smtClean="0"/>
              <a:t>PropaGator Video</a:t>
            </a:r>
          </a:p>
          <a:p>
            <a:pPr lvl="2"/>
            <a:r>
              <a:rPr lang="en-US" sz="1800" dirty="0"/>
              <a:t>Intro</a:t>
            </a:r>
            <a:r>
              <a:rPr lang="en-US" sz="1800" dirty="0" smtClean="0"/>
              <a:t>: </a:t>
            </a:r>
            <a:r>
              <a:rPr lang="en-US" sz="1600" dirty="0" smtClean="0"/>
              <a:t>2015: </a:t>
            </a:r>
            <a:r>
              <a:rPr lang="en-US" sz="1000" dirty="0">
                <a:hlinkClick r:id="rId7"/>
              </a:rPr>
              <a:t>https://</a:t>
            </a:r>
            <a:r>
              <a:rPr lang="en-US" sz="1000" dirty="0" smtClean="0">
                <a:hlinkClick r:id="rId7"/>
              </a:rPr>
              <a:t>youtu.be/oSh3_Yc25Y4</a:t>
            </a:r>
            <a:r>
              <a:rPr lang="en-US" dirty="0" smtClean="0"/>
              <a:t>  </a:t>
            </a:r>
            <a:r>
              <a:rPr lang="en-US" sz="1600" dirty="0" smtClean="0"/>
              <a:t>2014:</a:t>
            </a:r>
            <a:r>
              <a:rPr lang="en-US" sz="1000" dirty="0" smtClean="0"/>
              <a:t> </a:t>
            </a:r>
            <a:r>
              <a:rPr lang="en-US" sz="1200" dirty="0">
                <a:hlinkClick r:id="rId8"/>
              </a:rPr>
              <a:t>http://youtu.be/TBPfQktjnd4</a:t>
            </a:r>
            <a:endParaRPr lang="en-US" sz="1200" dirty="0"/>
          </a:p>
          <a:p>
            <a:pPr lvl="2"/>
            <a:r>
              <a:rPr lang="en-US" sz="1800" dirty="0" smtClean="0"/>
              <a:t>Recent: </a:t>
            </a:r>
            <a:r>
              <a:rPr lang="en-US" sz="1200" dirty="0" smtClean="0">
                <a:hlinkClick r:id="rId9"/>
              </a:rPr>
              <a:t>http</a:t>
            </a:r>
            <a:r>
              <a:rPr lang="en-US" sz="1200" dirty="0">
                <a:hlinkClick r:id="rId9"/>
              </a:rPr>
              <a:t>://</a:t>
            </a:r>
            <a:r>
              <a:rPr lang="en-US" sz="1200" dirty="0" smtClean="0">
                <a:hlinkClick r:id="rId9"/>
              </a:rPr>
              <a:t>www.youtube.com/playlist?list=PLDwP3qsTjWS8vqXkVOfxYCKqd69EcWP-p</a:t>
            </a:r>
            <a:endParaRPr lang="en-US" sz="1200" dirty="0" smtClean="0"/>
          </a:p>
          <a:p>
            <a:pPr lvl="2"/>
            <a:r>
              <a:rPr lang="en-US" sz="1800" dirty="0" smtClean="0"/>
              <a:t>See </a:t>
            </a:r>
            <a:r>
              <a:rPr lang="en-US" sz="1800" dirty="0"/>
              <a:t>also </a:t>
            </a:r>
            <a:r>
              <a:rPr lang="en-US" sz="1800" dirty="0" smtClean="0">
                <a:hlinkClick r:id="rId10"/>
              </a:rPr>
              <a:t>http://propagator.org/?page_id=2600</a:t>
            </a:r>
            <a:r>
              <a:rPr lang="en-US" sz="1800" dirty="0" smtClean="0"/>
              <a:t> </a:t>
            </a:r>
            <a:endParaRPr lang="en-US" sz="3600" dirty="0"/>
          </a:p>
          <a:p>
            <a:pPr lvl="1"/>
            <a:r>
              <a:rPr lang="en-US" dirty="0"/>
              <a:t>Urban Grand Challenge Videos</a:t>
            </a:r>
          </a:p>
          <a:p>
            <a:pPr lvl="1"/>
            <a:r>
              <a:rPr lang="en-US" dirty="0"/>
              <a:t>Others?</a:t>
            </a:r>
          </a:p>
          <a:p>
            <a:pPr lvl="1"/>
            <a:r>
              <a:rPr lang="en-US" dirty="0"/>
              <a:t>Go to MIL </a:t>
            </a:r>
            <a:r>
              <a:rPr lang="en-US" dirty="0" smtClean="0"/>
              <a:t>and CIMAR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6348" name="Rectangle 204"/>
          <p:cNvSpPr>
            <a:spLocks noChangeArrowheads="1"/>
          </p:cNvSpPr>
          <p:nvPr/>
        </p:nvSpPr>
        <p:spPr bwMode="ltGray">
          <a:xfrm>
            <a:off x="5410200" y="5548312"/>
            <a:ext cx="3581400" cy="1171575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lIns="640080" tIns="0" bIns="0" anchor="ctr">
            <a:spAutoFit/>
          </a:bodyPr>
          <a:lstStyle/>
          <a:p>
            <a:r>
              <a:rPr lang="en-US" sz="2800" dirty="0">
                <a:effectLst/>
                <a:latin typeface="Times New Roman" pitchFamily="18" charset="0"/>
              </a:rPr>
              <a:t>See examples on </a:t>
            </a:r>
            <a:br>
              <a:rPr lang="en-US" sz="2800" dirty="0">
                <a:effectLst/>
                <a:latin typeface="Times New Roman" pitchFamily="18" charset="0"/>
              </a:rPr>
            </a:br>
            <a:r>
              <a:rPr lang="en-US" sz="2800" dirty="0">
                <a:effectLst/>
                <a:latin typeface="Times New Roman" pitchFamily="18" charset="0"/>
              </a:rPr>
              <a:t>web-site: </a:t>
            </a:r>
            <a:r>
              <a:rPr lang="en-US" sz="2000" b="1" dirty="0" smtClean="0">
                <a:solidFill>
                  <a:schemeClr val="tx2"/>
                </a:solidFill>
                <a:effectLst/>
                <a:latin typeface="Courier New" pitchFamily="49" charset="0"/>
              </a:rPr>
              <a:t>06_Project.pptx</a:t>
            </a:r>
            <a:endParaRPr lang="en-US" sz="2000" b="1" dirty="0">
              <a:solidFill>
                <a:schemeClr val="tx2"/>
              </a:solidFill>
              <a:effectLst/>
              <a:latin typeface="Courier New" pitchFamily="49" charset="0"/>
            </a:endParaRPr>
          </a:p>
        </p:txBody>
      </p:sp>
      <p:grpSp>
        <p:nvGrpSpPr>
          <p:cNvPr id="6470" name="Group 326"/>
          <p:cNvGrpSpPr>
            <a:grpSpLocks/>
          </p:cNvGrpSpPr>
          <p:nvPr/>
        </p:nvGrpSpPr>
        <p:grpSpPr bwMode="auto">
          <a:xfrm>
            <a:off x="5507036" y="5638800"/>
            <a:ext cx="596900" cy="615950"/>
            <a:chOff x="2828" y="2829"/>
            <a:chExt cx="376" cy="388"/>
          </a:xfrm>
        </p:grpSpPr>
        <p:sp>
          <p:nvSpPr>
            <p:cNvPr id="6355" name="Freeform 211"/>
            <p:cNvSpPr>
              <a:spLocks/>
            </p:cNvSpPr>
            <p:nvPr/>
          </p:nvSpPr>
          <p:spPr bwMode="auto">
            <a:xfrm>
              <a:off x="2830" y="2831"/>
              <a:ext cx="372" cy="384"/>
            </a:xfrm>
            <a:custGeom>
              <a:avLst/>
              <a:gdLst/>
              <a:ahLst/>
              <a:cxnLst>
                <a:cxn ang="0">
                  <a:pos x="75" y="1152"/>
                </a:cxn>
                <a:cxn ang="0">
                  <a:pos x="157" y="1145"/>
                </a:cxn>
                <a:cxn ang="0">
                  <a:pos x="283" y="1135"/>
                </a:cxn>
                <a:cxn ang="0">
                  <a:pos x="321" y="1152"/>
                </a:cxn>
                <a:cxn ang="0">
                  <a:pos x="776" y="1149"/>
                </a:cxn>
                <a:cxn ang="0">
                  <a:pos x="789" y="1149"/>
                </a:cxn>
                <a:cxn ang="0">
                  <a:pos x="827" y="1149"/>
                </a:cxn>
                <a:cxn ang="0">
                  <a:pos x="877" y="1149"/>
                </a:cxn>
                <a:cxn ang="0">
                  <a:pos x="937" y="1149"/>
                </a:cxn>
                <a:cxn ang="0">
                  <a:pos x="997" y="1149"/>
                </a:cxn>
                <a:cxn ang="0">
                  <a:pos x="1049" y="1149"/>
                </a:cxn>
                <a:cxn ang="0">
                  <a:pos x="1087" y="1149"/>
                </a:cxn>
                <a:cxn ang="0">
                  <a:pos x="1103" y="1149"/>
                </a:cxn>
                <a:cxn ang="0">
                  <a:pos x="1112" y="1148"/>
                </a:cxn>
                <a:cxn ang="0">
                  <a:pos x="1116" y="1136"/>
                </a:cxn>
                <a:cxn ang="0">
                  <a:pos x="1116" y="574"/>
                </a:cxn>
                <a:cxn ang="0">
                  <a:pos x="1116" y="13"/>
                </a:cxn>
                <a:cxn ang="0">
                  <a:pos x="1112" y="4"/>
                </a:cxn>
                <a:cxn ang="0">
                  <a:pos x="1103" y="1"/>
                </a:cxn>
                <a:cxn ang="0">
                  <a:pos x="1081" y="1"/>
                </a:cxn>
                <a:cxn ang="0">
                  <a:pos x="1039" y="1"/>
                </a:cxn>
                <a:cxn ang="0">
                  <a:pos x="999" y="1"/>
                </a:cxn>
                <a:cxn ang="0">
                  <a:pos x="980" y="1"/>
                </a:cxn>
                <a:cxn ang="0">
                  <a:pos x="151" y="4"/>
                </a:cxn>
                <a:cxn ang="0">
                  <a:pos x="145" y="0"/>
                </a:cxn>
                <a:cxn ang="0">
                  <a:pos x="109" y="0"/>
                </a:cxn>
                <a:cxn ang="0">
                  <a:pos x="60" y="0"/>
                </a:cxn>
                <a:cxn ang="0">
                  <a:pos x="21" y="0"/>
                </a:cxn>
                <a:cxn ang="0">
                  <a:pos x="8" y="1"/>
                </a:cxn>
                <a:cxn ang="0">
                  <a:pos x="1" y="8"/>
                </a:cxn>
                <a:cxn ang="0">
                  <a:pos x="0" y="182"/>
                </a:cxn>
                <a:cxn ang="0">
                  <a:pos x="1" y="915"/>
                </a:cxn>
              </a:cxnLst>
              <a:rect l="0" t="0" r="r" b="b"/>
              <a:pathLst>
                <a:path w="1116" h="1152">
                  <a:moveTo>
                    <a:pt x="1" y="1080"/>
                  </a:moveTo>
                  <a:lnTo>
                    <a:pt x="75" y="1152"/>
                  </a:lnTo>
                  <a:lnTo>
                    <a:pt x="157" y="1152"/>
                  </a:lnTo>
                  <a:lnTo>
                    <a:pt x="157" y="1145"/>
                  </a:lnTo>
                  <a:lnTo>
                    <a:pt x="272" y="1145"/>
                  </a:lnTo>
                  <a:lnTo>
                    <a:pt x="283" y="1135"/>
                  </a:lnTo>
                  <a:lnTo>
                    <a:pt x="321" y="1135"/>
                  </a:lnTo>
                  <a:lnTo>
                    <a:pt x="321" y="1152"/>
                  </a:lnTo>
                  <a:lnTo>
                    <a:pt x="776" y="1152"/>
                  </a:lnTo>
                  <a:lnTo>
                    <a:pt x="776" y="1149"/>
                  </a:lnTo>
                  <a:lnTo>
                    <a:pt x="780" y="1149"/>
                  </a:lnTo>
                  <a:lnTo>
                    <a:pt x="789" y="1149"/>
                  </a:lnTo>
                  <a:lnTo>
                    <a:pt x="805" y="1149"/>
                  </a:lnTo>
                  <a:lnTo>
                    <a:pt x="827" y="1149"/>
                  </a:lnTo>
                  <a:lnTo>
                    <a:pt x="851" y="1149"/>
                  </a:lnTo>
                  <a:lnTo>
                    <a:pt x="877" y="1149"/>
                  </a:lnTo>
                  <a:lnTo>
                    <a:pt x="907" y="1149"/>
                  </a:lnTo>
                  <a:lnTo>
                    <a:pt x="937" y="1149"/>
                  </a:lnTo>
                  <a:lnTo>
                    <a:pt x="968" y="1149"/>
                  </a:lnTo>
                  <a:lnTo>
                    <a:pt x="997" y="1149"/>
                  </a:lnTo>
                  <a:lnTo>
                    <a:pt x="1024" y="1149"/>
                  </a:lnTo>
                  <a:lnTo>
                    <a:pt x="1049" y="1149"/>
                  </a:lnTo>
                  <a:lnTo>
                    <a:pt x="1071" y="1149"/>
                  </a:lnTo>
                  <a:lnTo>
                    <a:pt x="1087" y="1149"/>
                  </a:lnTo>
                  <a:lnTo>
                    <a:pt x="1099" y="1149"/>
                  </a:lnTo>
                  <a:lnTo>
                    <a:pt x="1103" y="1149"/>
                  </a:lnTo>
                  <a:lnTo>
                    <a:pt x="1108" y="1149"/>
                  </a:lnTo>
                  <a:lnTo>
                    <a:pt x="1112" y="1148"/>
                  </a:lnTo>
                  <a:lnTo>
                    <a:pt x="1115" y="1144"/>
                  </a:lnTo>
                  <a:lnTo>
                    <a:pt x="1116" y="1136"/>
                  </a:lnTo>
                  <a:lnTo>
                    <a:pt x="1116" y="956"/>
                  </a:lnTo>
                  <a:lnTo>
                    <a:pt x="1116" y="574"/>
                  </a:lnTo>
                  <a:lnTo>
                    <a:pt x="1116" y="192"/>
                  </a:lnTo>
                  <a:lnTo>
                    <a:pt x="1116" y="13"/>
                  </a:lnTo>
                  <a:lnTo>
                    <a:pt x="1115" y="8"/>
                  </a:lnTo>
                  <a:lnTo>
                    <a:pt x="1112" y="4"/>
                  </a:lnTo>
                  <a:lnTo>
                    <a:pt x="1108" y="1"/>
                  </a:lnTo>
                  <a:lnTo>
                    <a:pt x="1103" y="1"/>
                  </a:lnTo>
                  <a:lnTo>
                    <a:pt x="1096" y="1"/>
                  </a:lnTo>
                  <a:lnTo>
                    <a:pt x="1081" y="1"/>
                  </a:lnTo>
                  <a:lnTo>
                    <a:pt x="1061" y="1"/>
                  </a:lnTo>
                  <a:lnTo>
                    <a:pt x="1039" y="1"/>
                  </a:lnTo>
                  <a:lnTo>
                    <a:pt x="1017" y="1"/>
                  </a:lnTo>
                  <a:lnTo>
                    <a:pt x="999" y="1"/>
                  </a:lnTo>
                  <a:lnTo>
                    <a:pt x="985" y="1"/>
                  </a:lnTo>
                  <a:lnTo>
                    <a:pt x="980" y="1"/>
                  </a:lnTo>
                  <a:lnTo>
                    <a:pt x="979" y="4"/>
                  </a:lnTo>
                  <a:lnTo>
                    <a:pt x="151" y="4"/>
                  </a:lnTo>
                  <a:lnTo>
                    <a:pt x="151" y="0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09" y="0"/>
                  </a:lnTo>
                  <a:lnTo>
                    <a:pt x="85" y="0"/>
                  </a:lnTo>
                  <a:lnTo>
                    <a:pt x="60" y="0"/>
                  </a:lnTo>
                  <a:lnTo>
                    <a:pt x="39" y="0"/>
                  </a:lnTo>
                  <a:lnTo>
                    <a:pt x="21" y="0"/>
                  </a:lnTo>
                  <a:lnTo>
                    <a:pt x="13" y="0"/>
                  </a:lnTo>
                  <a:lnTo>
                    <a:pt x="8" y="1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82"/>
                  </a:lnTo>
                  <a:lnTo>
                    <a:pt x="1" y="549"/>
                  </a:lnTo>
                  <a:lnTo>
                    <a:pt x="1" y="915"/>
                  </a:lnTo>
                  <a:lnTo>
                    <a:pt x="1" y="108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6" name="Freeform 212"/>
            <p:cNvSpPr>
              <a:spLocks/>
            </p:cNvSpPr>
            <p:nvPr/>
          </p:nvSpPr>
          <p:spPr bwMode="auto">
            <a:xfrm>
              <a:off x="2829" y="3190"/>
              <a:ext cx="27" cy="27"/>
            </a:xfrm>
            <a:custGeom>
              <a:avLst/>
              <a:gdLst/>
              <a:ahLst/>
              <a:cxnLst>
                <a:cxn ang="0">
                  <a:pos x="78" y="71"/>
                </a:cxn>
                <a:cxn ang="0">
                  <a:pos x="82" y="72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74" y="80"/>
                </a:cxn>
                <a:cxn ang="0">
                  <a:pos x="78" y="81"/>
                </a:cxn>
                <a:cxn ang="0">
                  <a:pos x="74" y="80"/>
                </a:cxn>
                <a:cxn ang="0">
                  <a:pos x="76" y="81"/>
                </a:cxn>
                <a:cxn ang="0">
                  <a:pos x="78" y="81"/>
                </a:cxn>
                <a:cxn ang="0">
                  <a:pos x="78" y="71"/>
                </a:cxn>
              </a:cxnLst>
              <a:rect l="0" t="0" r="r" b="b"/>
              <a:pathLst>
                <a:path w="82" h="81">
                  <a:moveTo>
                    <a:pt x="78" y="71"/>
                  </a:moveTo>
                  <a:lnTo>
                    <a:pt x="82" y="72"/>
                  </a:lnTo>
                  <a:lnTo>
                    <a:pt x="8" y="0"/>
                  </a:lnTo>
                  <a:lnTo>
                    <a:pt x="0" y="8"/>
                  </a:lnTo>
                  <a:lnTo>
                    <a:pt x="74" y="80"/>
                  </a:lnTo>
                  <a:lnTo>
                    <a:pt x="78" y="81"/>
                  </a:lnTo>
                  <a:lnTo>
                    <a:pt x="74" y="80"/>
                  </a:lnTo>
                  <a:lnTo>
                    <a:pt x="76" y="81"/>
                  </a:lnTo>
                  <a:lnTo>
                    <a:pt x="78" y="81"/>
                  </a:lnTo>
                  <a:lnTo>
                    <a:pt x="78" y="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7" name="Freeform 213"/>
            <p:cNvSpPr>
              <a:spLocks/>
            </p:cNvSpPr>
            <p:nvPr/>
          </p:nvSpPr>
          <p:spPr bwMode="auto">
            <a:xfrm>
              <a:off x="2855" y="3213"/>
              <a:ext cx="29" cy="4"/>
            </a:xfrm>
            <a:custGeom>
              <a:avLst/>
              <a:gdLst/>
              <a:ahLst/>
              <a:cxnLst>
                <a:cxn ang="0">
                  <a:pos x="77" y="5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10"/>
                </a:cxn>
                <a:cxn ang="0">
                  <a:pos x="82" y="10"/>
                </a:cxn>
                <a:cxn ang="0">
                  <a:pos x="88" y="5"/>
                </a:cxn>
                <a:cxn ang="0">
                  <a:pos x="82" y="10"/>
                </a:cxn>
                <a:cxn ang="0">
                  <a:pos x="88" y="10"/>
                </a:cxn>
                <a:cxn ang="0">
                  <a:pos x="88" y="5"/>
                </a:cxn>
                <a:cxn ang="0">
                  <a:pos x="77" y="5"/>
                </a:cxn>
              </a:cxnLst>
              <a:rect l="0" t="0" r="r" b="b"/>
              <a:pathLst>
                <a:path w="88" h="10">
                  <a:moveTo>
                    <a:pt x="77" y="5"/>
                  </a:moveTo>
                  <a:lnTo>
                    <a:pt x="82" y="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82" y="10"/>
                  </a:lnTo>
                  <a:lnTo>
                    <a:pt x="88" y="5"/>
                  </a:lnTo>
                  <a:lnTo>
                    <a:pt x="82" y="10"/>
                  </a:lnTo>
                  <a:lnTo>
                    <a:pt x="88" y="10"/>
                  </a:lnTo>
                  <a:lnTo>
                    <a:pt x="88" y="5"/>
                  </a:lnTo>
                  <a:lnTo>
                    <a:pt x="77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8" name="Freeform 214"/>
            <p:cNvSpPr>
              <a:spLocks/>
            </p:cNvSpPr>
            <p:nvPr/>
          </p:nvSpPr>
          <p:spPr bwMode="auto">
            <a:xfrm>
              <a:off x="2881" y="3211"/>
              <a:ext cx="3" cy="4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5"/>
                </a:cxn>
                <a:cxn ang="0">
                  <a:pos x="0" y="12"/>
                </a:cxn>
                <a:cxn ang="0">
                  <a:pos x="11" y="12"/>
                </a:cxn>
                <a:cxn ang="0">
                  <a:pos x="11" y="5"/>
                </a:cxn>
                <a:cxn ang="0">
                  <a:pos x="5" y="11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5" y="0"/>
                </a:cxn>
              </a:cxnLst>
              <a:rect l="0" t="0" r="r" b="b"/>
              <a:pathLst>
                <a:path w="11" h="12">
                  <a:moveTo>
                    <a:pt x="5" y="0"/>
                  </a:moveTo>
                  <a:lnTo>
                    <a:pt x="0" y="5"/>
                  </a:lnTo>
                  <a:lnTo>
                    <a:pt x="0" y="12"/>
                  </a:lnTo>
                  <a:lnTo>
                    <a:pt x="11" y="12"/>
                  </a:lnTo>
                  <a:lnTo>
                    <a:pt x="11" y="5"/>
                  </a:ln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60" name="Freeform 216"/>
            <p:cNvSpPr>
              <a:spLocks/>
            </p:cNvSpPr>
            <p:nvPr/>
          </p:nvSpPr>
          <p:spPr bwMode="auto">
            <a:xfrm>
              <a:off x="2919" y="3207"/>
              <a:ext cx="7" cy="7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11" y="2"/>
                </a:cxn>
                <a:cxn ang="0">
                  <a:pos x="0" y="12"/>
                </a:cxn>
                <a:cxn ang="0">
                  <a:pos x="8" y="20"/>
                </a:cxn>
                <a:cxn ang="0">
                  <a:pos x="19" y="10"/>
                </a:cxn>
                <a:cxn ang="0">
                  <a:pos x="15" y="11"/>
                </a:cxn>
                <a:cxn ang="0">
                  <a:pos x="15" y="0"/>
                </a:cxn>
                <a:cxn ang="0">
                  <a:pos x="13" y="0"/>
                </a:cxn>
                <a:cxn ang="0">
                  <a:pos x="11" y="2"/>
                </a:cxn>
                <a:cxn ang="0">
                  <a:pos x="15" y="0"/>
                </a:cxn>
              </a:cxnLst>
              <a:rect l="0" t="0" r="r" b="b"/>
              <a:pathLst>
                <a:path w="19" h="20">
                  <a:moveTo>
                    <a:pt x="15" y="0"/>
                  </a:moveTo>
                  <a:lnTo>
                    <a:pt x="11" y="2"/>
                  </a:lnTo>
                  <a:lnTo>
                    <a:pt x="0" y="12"/>
                  </a:lnTo>
                  <a:lnTo>
                    <a:pt x="8" y="20"/>
                  </a:lnTo>
                  <a:lnTo>
                    <a:pt x="19" y="10"/>
                  </a:lnTo>
                  <a:lnTo>
                    <a:pt x="15" y="11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1" y="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61" name="Freeform 217"/>
            <p:cNvSpPr>
              <a:spLocks/>
            </p:cNvSpPr>
            <p:nvPr/>
          </p:nvSpPr>
          <p:spPr bwMode="auto">
            <a:xfrm>
              <a:off x="2924" y="3207"/>
              <a:ext cx="15" cy="4"/>
            </a:xfrm>
            <a:custGeom>
              <a:avLst/>
              <a:gdLst/>
              <a:ahLst/>
              <a:cxnLst>
                <a:cxn ang="0">
                  <a:pos x="44" y="6"/>
                </a:cxn>
                <a:cxn ang="0">
                  <a:pos x="38" y="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38" y="11"/>
                </a:cxn>
                <a:cxn ang="0">
                  <a:pos x="33" y="6"/>
                </a:cxn>
                <a:cxn ang="0">
                  <a:pos x="44" y="6"/>
                </a:cxn>
                <a:cxn ang="0">
                  <a:pos x="44" y="0"/>
                </a:cxn>
                <a:cxn ang="0">
                  <a:pos x="38" y="0"/>
                </a:cxn>
                <a:cxn ang="0">
                  <a:pos x="44" y="6"/>
                </a:cxn>
              </a:cxnLst>
              <a:rect l="0" t="0" r="r" b="b"/>
              <a:pathLst>
                <a:path w="44" h="11">
                  <a:moveTo>
                    <a:pt x="44" y="6"/>
                  </a:moveTo>
                  <a:lnTo>
                    <a:pt x="38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38" y="11"/>
                  </a:lnTo>
                  <a:lnTo>
                    <a:pt x="33" y="6"/>
                  </a:lnTo>
                  <a:lnTo>
                    <a:pt x="44" y="6"/>
                  </a:lnTo>
                  <a:lnTo>
                    <a:pt x="44" y="0"/>
                  </a:lnTo>
                  <a:lnTo>
                    <a:pt x="38" y="0"/>
                  </a:lnTo>
                  <a:lnTo>
                    <a:pt x="44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62" name="Freeform 218"/>
            <p:cNvSpPr>
              <a:spLocks/>
            </p:cNvSpPr>
            <p:nvPr/>
          </p:nvSpPr>
          <p:spPr bwMode="auto">
            <a:xfrm>
              <a:off x="2935" y="3209"/>
              <a:ext cx="4" cy="8"/>
            </a:xfrm>
            <a:custGeom>
              <a:avLst/>
              <a:gdLst/>
              <a:ahLst/>
              <a:cxnLst>
                <a:cxn ang="0">
                  <a:pos x="5" y="12"/>
                </a:cxn>
                <a:cxn ang="0">
                  <a:pos x="11" y="17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5" y="22"/>
                </a:cxn>
                <a:cxn ang="0">
                  <a:pos x="0" y="17"/>
                </a:cxn>
                <a:cxn ang="0">
                  <a:pos x="0" y="22"/>
                </a:cxn>
                <a:cxn ang="0">
                  <a:pos x="5" y="22"/>
                </a:cxn>
                <a:cxn ang="0">
                  <a:pos x="5" y="12"/>
                </a:cxn>
              </a:cxnLst>
              <a:rect l="0" t="0" r="r" b="b"/>
              <a:pathLst>
                <a:path w="11" h="22">
                  <a:moveTo>
                    <a:pt x="5" y="12"/>
                  </a:moveTo>
                  <a:lnTo>
                    <a:pt x="11" y="17"/>
                  </a:lnTo>
                  <a:lnTo>
                    <a:pt x="11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5" y="22"/>
                  </a:lnTo>
                  <a:lnTo>
                    <a:pt x="0" y="17"/>
                  </a:lnTo>
                  <a:lnTo>
                    <a:pt x="0" y="22"/>
                  </a:lnTo>
                  <a:lnTo>
                    <a:pt x="5" y="22"/>
                  </a:lnTo>
                  <a:lnTo>
                    <a:pt x="5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63" name="Freeform 219"/>
            <p:cNvSpPr>
              <a:spLocks/>
            </p:cNvSpPr>
            <p:nvPr/>
          </p:nvSpPr>
          <p:spPr bwMode="auto">
            <a:xfrm>
              <a:off x="2937" y="3213"/>
              <a:ext cx="153" cy="4"/>
            </a:xfrm>
            <a:custGeom>
              <a:avLst/>
              <a:gdLst/>
              <a:ahLst/>
              <a:cxnLst>
                <a:cxn ang="0">
                  <a:pos x="450" y="5"/>
                </a:cxn>
                <a:cxn ang="0">
                  <a:pos x="455" y="0"/>
                </a:cxn>
                <a:cxn ang="0">
                  <a:pos x="0" y="0"/>
                </a:cxn>
                <a:cxn ang="0">
                  <a:pos x="0" y="10"/>
                </a:cxn>
                <a:cxn ang="0">
                  <a:pos x="455" y="10"/>
                </a:cxn>
                <a:cxn ang="0">
                  <a:pos x="460" y="5"/>
                </a:cxn>
                <a:cxn ang="0">
                  <a:pos x="455" y="10"/>
                </a:cxn>
                <a:cxn ang="0">
                  <a:pos x="460" y="10"/>
                </a:cxn>
                <a:cxn ang="0">
                  <a:pos x="460" y="5"/>
                </a:cxn>
                <a:cxn ang="0">
                  <a:pos x="450" y="5"/>
                </a:cxn>
              </a:cxnLst>
              <a:rect l="0" t="0" r="r" b="b"/>
              <a:pathLst>
                <a:path w="460" h="10">
                  <a:moveTo>
                    <a:pt x="450" y="5"/>
                  </a:moveTo>
                  <a:lnTo>
                    <a:pt x="455" y="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455" y="10"/>
                  </a:lnTo>
                  <a:lnTo>
                    <a:pt x="460" y="5"/>
                  </a:lnTo>
                  <a:lnTo>
                    <a:pt x="455" y="10"/>
                  </a:lnTo>
                  <a:lnTo>
                    <a:pt x="460" y="10"/>
                  </a:lnTo>
                  <a:lnTo>
                    <a:pt x="460" y="5"/>
                  </a:lnTo>
                  <a:lnTo>
                    <a:pt x="45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64" name="Freeform 220"/>
            <p:cNvSpPr>
              <a:spLocks/>
            </p:cNvSpPr>
            <p:nvPr/>
          </p:nvSpPr>
          <p:spPr bwMode="auto">
            <a:xfrm>
              <a:off x="3087" y="3212"/>
              <a:ext cx="3" cy="4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5"/>
                </a:cxn>
                <a:cxn ang="0">
                  <a:pos x="0" y="8"/>
                </a:cxn>
                <a:cxn ang="0">
                  <a:pos x="10" y="8"/>
                </a:cxn>
                <a:cxn ang="0">
                  <a:pos x="10" y="5"/>
                </a:cxn>
                <a:cxn ang="0">
                  <a:pos x="5" y="11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5" y="0"/>
                </a:cxn>
              </a:cxnLst>
              <a:rect l="0" t="0" r="r" b="b"/>
              <a:pathLst>
                <a:path w="10" h="11">
                  <a:moveTo>
                    <a:pt x="5" y="0"/>
                  </a:moveTo>
                  <a:lnTo>
                    <a:pt x="0" y="5"/>
                  </a:lnTo>
                  <a:lnTo>
                    <a:pt x="0" y="8"/>
                  </a:lnTo>
                  <a:lnTo>
                    <a:pt x="10" y="8"/>
                  </a:lnTo>
                  <a:lnTo>
                    <a:pt x="10" y="5"/>
                  </a:ln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65" name="Freeform 221"/>
            <p:cNvSpPr>
              <a:spLocks/>
            </p:cNvSpPr>
            <p:nvPr/>
          </p:nvSpPr>
          <p:spPr bwMode="auto">
            <a:xfrm>
              <a:off x="3089" y="3212"/>
              <a:ext cx="109" cy="4"/>
            </a:xfrm>
            <a:custGeom>
              <a:avLst/>
              <a:gdLst/>
              <a:ahLst/>
              <a:cxnLst>
                <a:cxn ang="0">
                  <a:pos x="327" y="0"/>
                </a:cxn>
                <a:cxn ang="0">
                  <a:pos x="327" y="0"/>
                </a:cxn>
                <a:cxn ang="0">
                  <a:pos x="323" y="0"/>
                </a:cxn>
                <a:cxn ang="0">
                  <a:pos x="311" y="0"/>
                </a:cxn>
                <a:cxn ang="0">
                  <a:pos x="295" y="0"/>
                </a:cxn>
                <a:cxn ang="0">
                  <a:pos x="273" y="0"/>
                </a:cxn>
                <a:cxn ang="0">
                  <a:pos x="248" y="0"/>
                </a:cxn>
                <a:cxn ang="0">
                  <a:pos x="221" y="0"/>
                </a:cxn>
                <a:cxn ang="0">
                  <a:pos x="192" y="0"/>
                </a:cxn>
                <a:cxn ang="0">
                  <a:pos x="161" y="0"/>
                </a:cxn>
                <a:cxn ang="0">
                  <a:pos x="131" y="0"/>
                </a:cxn>
                <a:cxn ang="0">
                  <a:pos x="101" y="0"/>
                </a:cxn>
                <a:cxn ang="0">
                  <a:pos x="75" y="0"/>
                </a:cxn>
                <a:cxn ang="0">
                  <a:pos x="51" y="0"/>
                </a:cxn>
                <a:cxn ang="0">
                  <a:pos x="29" y="0"/>
                </a:cxn>
                <a:cxn ang="0">
                  <a:pos x="13" y="0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4" y="11"/>
                </a:cxn>
                <a:cxn ang="0">
                  <a:pos x="13" y="11"/>
                </a:cxn>
                <a:cxn ang="0">
                  <a:pos x="29" y="11"/>
                </a:cxn>
                <a:cxn ang="0">
                  <a:pos x="51" y="11"/>
                </a:cxn>
                <a:cxn ang="0">
                  <a:pos x="75" y="11"/>
                </a:cxn>
                <a:cxn ang="0">
                  <a:pos x="101" y="11"/>
                </a:cxn>
                <a:cxn ang="0">
                  <a:pos x="131" y="11"/>
                </a:cxn>
                <a:cxn ang="0">
                  <a:pos x="161" y="11"/>
                </a:cxn>
                <a:cxn ang="0">
                  <a:pos x="192" y="11"/>
                </a:cxn>
                <a:cxn ang="0">
                  <a:pos x="221" y="11"/>
                </a:cxn>
                <a:cxn ang="0">
                  <a:pos x="248" y="11"/>
                </a:cxn>
                <a:cxn ang="0">
                  <a:pos x="273" y="11"/>
                </a:cxn>
                <a:cxn ang="0">
                  <a:pos x="295" y="11"/>
                </a:cxn>
                <a:cxn ang="0">
                  <a:pos x="311" y="11"/>
                </a:cxn>
                <a:cxn ang="0">
                  <a:pos x="323" y="11"/>
                </a:cxn>
                <a:cxn ang="0">
                  <a:pos x="327" y="11"/>
                </a:cxn>
                <a:cxn ang="0">
                  <a:pos x="327" y="11"/>
                </a:cxn>
                <a:cxn ang="0">
                  <a:pos x="327" y="0"/>
                </a:cxn>
              </a:cxnLst>
              <a:rect l="0" t="0" r="r" b="b"/>
              <a:pathLst>
                <a:path w="327" h="11">
                  <a:moveTo>
                    <a:pt x="327" y="0"/>
                  </a:moveTo>
                  <a:lnTo>
                    <a:pt x="327" y="0"/>
                  </a:lnTo>
                  <a:lnTo>
                    <a:pt x="323" y="0"/>
                  </a:lnTo>
                  <a:lnTo>
                    <a:pt x="311" y="0"/>
                  </a:lnTo>
                  <a:lnTo>
                    <a:pt x="295" y="0"/>
                  </a:lnTo>
                  <a:lnTo>
                    <a:pt x="273" y="0"/>
                  </a:lnTo>
                  <a:lnTo>
                    <a:pt x="248" y="0"/>
                  </a:lnTo>
                  <a:lnTo>
                    <a:pt x="221" y="0"/>
                  </a:lnTo>
                  <a:lnTo>
                    <a:pt x="192" y="0"/>
                  </a:lnTo>
                  <a:lnTo>
                    <a:pt x="161" y="0"/>
                  </a:lnTo>
                  <a:lnTo>
                    <a:pt x="131" y="0"/>
                  </a:lnTo>
                  <a:lnTo>
                    <a:pt x="101" y="0"/>
                  </a:lnTo>
                  <a:lnTo>
                    <a:pt x="75" y="0"/>
                  </a:lnTo>
                  <a:lnTo>
                    <a:pt x="51" y="0"/>
                  </a:lnTo>
                  <a:lnTo>
                    <a:pt x="29" y="0"/>
                  </a:lnTo>
                  <a:lnTo>
                    <a:pt x="13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4" y="11"/>
                  </a:lnTo>
                  <a:lnTo>
                    <a:pt x="13" y="11"/>
                  </a:lnTo>
                  <a:lnTo>
                    <a:pt x="29" y="11"/>
                  </a:lnTo>
                  <a:lnTo>
                    <a:pt x="51" y="11"/>
                  </a:lnTo>
                  <a:lnTo>
                    <a:pt x="75" y="11"/>
                  </a:lnTo>
                  <a:lnTo>
                    <a:pt x="101" y="11"/>
                  </a:lnTo>
                  <a:lnTo>
                    <a:pt x="131" y="11"/>
                  </a:lnTo>
                  <a:lnTo>
                    <a:pt x="161" y="11"/>
                  </a:lnTo>
                  <a:lnTo>
                    <a:pt x="192" y="11"/>
                  </a:lnTo>
                  <a:lnTo>
                    <a:pt x="221" y="11"/>
                  </a:lnTo>
                  <a:lnTo>
                    <a:pt x="248" y="11"/>
                  </a:lnTo>
                  <a:lnTo>
                    <a:pt x="273" y="11"/>
                  </a:lnTo>
                  <a:lnTo>
                    <a:pt x="295" y="11"/>
                  </a:lnTo>
                  <a:lnTo>
                    <a:pt x="311" y="11"/>
                  </a:lnTo>
                  <a:lnTo>
                    <a:pt x="323" y="11"/>
                  </a:lnTo>
                  <a:lnTo>
                    <a:pt x="327" y="11"/>
                  </a:lnTo>
                  <a:lnTo>
                    <a:pt x="327" y="11"/>
                  </a:lnTo>
                  <a:lnTo>
                    <a:pt x="32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67" name="Freeform 223"/>
            <p:cNvSpPr>
              <a:spLocks/>
            </p:cNvSpPr>
            <p:nvPr/>
          </p:nvSpPr>
          <p:spPr bwMode="auto">
            <a:xfrm>
              <a:off x="3200" y="2835"/>
              <a:ext cx="4" cy="3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79"/>
                </a:cxn>
                <a:cxn ang="0">
                  <a:pos x="0" y="561"/>
                </a:cxn>
                <a:cxn ang="0">
                  <a:pos x="0" y="943"/>
                </a:cxn>
                <a:cxn ang="0">
                  <a:pos x="0" y="1123"/>
                </a:cxn>
                <a:cxn ang="0">
                  <a:pos x="10" y="1123"/>
                </a:cxn>
                <a:cxn ang="0">
                  <a:pos x="10" y="943"/>
                </a:cxn>
                <a:cxn ang="0">
                  <a:pos x="10" y="561"/>
                </a:cxn>
                <a:cxn ang="0">
                  <a:pos x="10" y="179"/>
                </a:cxn>
                <a:cxn ang="0">
                  <a:pos x="10" y="0"/>
                </a:cxn>
                <a:cxn ang="0">
                  <a:pos x="10" y="0"/>
                </a:cxn>
                <a:cxn ang="0">
                  <a:pos x="0" y="0"/>
                </a:cxn>
              </a:cxnLst>
              <a:rect l="0" t="0" r="r" b="b"/>
              <a:pathLst>
                <a:path w="10" h="1123">
                  <a:moveTo>
                    <a:pt x="0" y="0"/>
                  </a:moveTo>
                  <a:lnTo>
                    <a:pt x="0" y="0"/>
                  </a:lnTo>
                  <a:lnTo>
                    <a:pt x="0" y="179"/>
                  </a:lnTo>
                  <a:lnTo>
                    <a:pt x="0" y="561"/>
                  </a:lnTo>
                  <a:lnTo>
                    <a:pt x="0" y="943"/>
                  </a:lnTo>
                  <a:lnTo>
                    <a:pt x="0" y="1123"/>
                  </a:lnTo>
                  <a:lnTo>
                    <a:pt x="10" y="1123"/>
                  </a:lnTo>
                  <a:lnTo>
                    <a:pt x="10" y="943"/>
                  </a:lnTo>
                  <a:lnTo>
                    <a:pt x="10" y="561"/>
                  </a:lnTo>
                  <a:lnTo>
                    <a:pt x="10" y="179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68" name="Freeform 224"/>
            <p:cNvSpPr>
              <a:spLocks/>
            </p:cNvSpPr>
            <p:nvPr/>
          </p:nvSpPr>
          <p:spPr bwMode="auto">
            <a:xfrm>
              <a:off x="3198" y="2830"/>
              <a:ext cx="6" cy="5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0" y="11"/>
                </a:cxn>
                <a:cxn ang="0">
                  <a:pos x="4" y="11"/>
                </a:cxn>
                <a:cxn ang="0">
                  <a:pos x="5" y="12"/>
                </a:cxn>
                <a:cxn ang="0">
                  <a:pos x="6" y="13"/>
                </a:cxn>
                <a:cxn ang="0">
                  <a:pos x="8" y="17"/>
                </a:cxn>
                <a:cxn ang="0">
                  <a:pos x="18" y="17"/>
                </a:cxn>
                <a:cxn ang="0">
                  <a:pos x="17" y="11"/>
                </a:cxn>
                <a:cxn ang="0">
                  <a:pos x="13" y="4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1"/>
                </a:cxn>
              </a:cxnLst>
              <a:rect l="0" t="0" r="r" b="b"/>
              <a:pathLst>
                <a:path w="18" h="17">
                  <a:moveTo>
                    <a:pt x="0" y="11"/>
                  </a:moveTo>
                  <a:lnTo>
                    <a:pt x="0" y="11"/>
                  </a:lnTo>
                  <a:lnTo>
                    <a:pt x="4" y="11"/>
                  </a:lnTo>
                  <a:lnTo>
                    <a:pt x="5" y="12"/>
                  </a:lnTo>
                  <a:lnTo>
                    <a:pt x="6" y="13"/>
                  </a:lnTo>
                  <a:lnTo>
                    <a:pt x="8" y="17"/>
                  </a:lnTo>
                  <a:lnTo>
                    <a:pt x="18" y="17"/>
                  </a:lnTo>
                  <a:lnTo>
                    <a:pt x="17" y="11"/>
                  </a:lnTo>
                  <a:lnTo>
                    <a:pt x="13" y="4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69" name="Freeform 225"/>
            <p:cNvSpPr>
              <a:spLocks/>
            </p:cNvSpPr>
            <p:nvPr/>
          </p:nvSpPr>
          <p:spPr bwMode="auto">
            <a:xfrm>
              <a:off x="3155" y="2830"/>
              <a:ext cx="43" cy="3"/>
            </a:xfrm>
            <a:custGeom>
              <a:avLst/>
              <a:gdLst/>
              <a:ahLst/>
              <a:cxnLst>
                <a:cxn ang="0">
                  <a:pos x="10" y="8"/>
                </a:cxn>
                <a:cxn ang="0">
                  <a:pos x="5" y="11"/>
                </a:cxn>
                <a:cxn ang="0">
                  <a:pos x="10" y="11"/>
                </a:cxn>
                <a:cxn ang="0">
                  <a:pos x="24" y="11"/>
                </a:cxn>
                <a:cxn ang="0">
                  <a:pos x="42" y="11"/>
                </a:cxn>
                <a:cxn ang="0">
                  <a:pos x="64" y="11"/>
                </a:cxn>
                <a:cxn ang="0">
                  <a:pos x="86" y="11"/>
                </a:cxn>
                <a:cxn ang="0">
                  <a:pos x="106" y="11"/>
                </a:cxn>
                <a:cxn ang="0">
                  <a:pos x="121" y="11"/>
                </a:cxn>
                <a:cxn ang="0">
                  <a:pos x="128" y="11"/>
                </a:cxn>
                <a:cxn ang="0">
                  <a:pos x="128" y="0"/>
                </a:cxn>
                <a:cxn ang="0">
                  <a:pos x="121" y="0"/>
                </a:cxn>
                <a:cxn ang="0">
                  <a:pos x="106" y="0"/>
                </a:cxn>
                <a:cxn ang="0">
                  <a:pos x="86" y="0"/>
                </a:cxn>
                <a:cxn ang="0">
                  <a:pos x="64" y="0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0" y="0"/>
                </a:cxn>
                <a:cxn ang="0">
                  <a:pos x="5" y="0"/>
                </a:cxn>
                <a:cxn ang="0">
                  <a:pos x="0" y="3"/>
                </a:cxn>
                <a:cxn ang="0">
                  <a:pos x="5" y="0"/>
                </a:cxn>
                <a:cxn ang="0">
                  <a:pos x="2" y="0"/>
                </a:cxn>
                <a:cxn ang="0">
                  <a:pos x="1" y="4"/>
                </a:cxn>
                <a:cxn ang="0">
                  <a:pos x="10" y="8"/>
                </a:cxn>
              </a:cxnLst>
              <a:rect l="0" t="0" r="r" b="b"/>
              <a:pathLst>
                <a:path w="128" h="11">
                  <a:moveTo>
                    <a:pt x="10" y="8"/>
                  </a:moveTo>
                  <a:lnTo>
                    <a:pt x="5" y="11"/>
                  </a:lnTo>
                  <a:lnTo>
                    <a:pt x="10" y="11"/>
                  </a:lnTo>
                  <a:lnTo>
                    <a:pt x="24" y="11"/>
                  </a:lnTo>
                  <a:lnTo>
                    <a:pt x="42" y="11"/>
                  </a:lnTo>
                  <a:lnTo>
                    <a:pt x="64" y="11"/>
                  </a:lnTo>
                  <a:lnTo>
                    <a:pt x="86" y="11"/>
                  </a:lnTo>
                  <a:lnTo>
                    <a:pt x="106" y="11"/>
                  </a:lnTo>
                  <a:lnTo>
                    <a:pt x="121" y="11"/>
                  </a:lnTo>
                  <a:lnTo>
                    <a:pt x="128" y="11"/>
                  </a:lnTo>
                  <a:lnTo>
                    <a:pt x="128" y="0"/>
                  </a:lnTo>
                  <a:lnTo>
                    <a:pt x="121" y="0"/>
                  </a:lnTo>
                  <a:lnTo>
                    <a:pt x="106" y="0"/>
                  </a:lnTo>
                  <a:lnTo>
                    <a:pt x="86" y="0"/>
                  </a:lnTo>
                  <a:lnTo>
                    <a:pt x="64" y="0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3"/>
                  </a:lnTo>
                  <a:lnTo>
                    <a:pt x="5" y="0"/>
                  </a:lnTo>
                  <a:lnTo>
                    <a:pt x="2" y="0"/>
                  </a:lnTo>
                  <a:lnTo>
                    <a:pt x="1" y="4"/>
                  </a:lnTo>
                  <a:lnTo>
                    <a:pt x="1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70" name="Freeform 226"/>
            <p:cNvSpPr>
              <a:spLocks/>
            </p:cNvSpPr>
            <p:nvPr/>
          </p:nvSpPr>
          <p:spPr bwMode="auto">
            <a:xfrm>
              <a:off x="3154" y="2831"/>
              <a:ext cx="4" cy="3"/>
            </a:xfrm>
            <a:custGeom>
              <a:avLst/>
              <a:gdLst/>
              <a:ahLst/>
              <a:cxnLst>
                <a:cxn ang="0">
                  <a:pos x="6" y="10"/>
                </a:cxn>
                <a:cxn ang="0">
                  <a:pos x="11" y="8"/>
                </a:cxn>
                <a:cxn ang="0">
                  <a:pos x="12" y="5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6" y="0"/>
                </a:cxn>
                <a:cxn ang="0">
                  <a:pos x="6" y="10"/>
                </a:cxn>
                <a:cxn ang="0">
                  <a:pos x="8" y="10"/>
                </a:cxn>
                <a:cxn ang="0">
                  <a:pos x="10" y="6"/>
                </a:cxn>
                <a:cxn ang="0">
                  <a:pos x="6" y="10"/>
                </a:cxn>
              </a:cxnLst>
              <a:rect l="0" t="0" r="r" b="b"/>
              <a:pathLst>
                <a:path w="12" h="10">
                  <a:moveTo>
                    <a:pt x="6" y="10"/>
                  </a:moveTo>
                  <a:lnTo>
                    <a:pt x="11" y="8"/>
                  </a:lnTo>
                  <a:lnTo>
                    <a:pt x="12" y="5"/>
                  </a:lnTo>
                  <a:lnTo>
                    <a:pt x="2" y="0"/>
                  </a:lnTo>
                  <a:lnTo>
                    <a:pt x="0" y="2"/>
                  </a:lnTo>
                  <a:lnTo>
                    <a:pt x="6" y="0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10" y="6"/>
                  </a:lnTo>
                  <a:lnTo>
                    <a:pt x="6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71" name="Freeform 227"/>
            <p:cNvSpPr>
              <a:spLocks/>
            </p:cNvSpPr>
            <p:nvPr/>
          </p:nvSpPr>
          <p:spPr bwMode="auto">
            <a:xfrm>
              <a:off x="2878" y="2831"/>
              <a:ext cx="278" cy="3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6" y="10"/>
                </a:cxn>
                <a:cxn ang="0">
                  <a:pos x="834" y="10"/>
                </a:cxn>
                <a:cxn ang="0">
                  <a:pos x="834" y="0"/>
                </a:cxn>
                <a:cxn ang="0">
                  <a:pos x="6" y="0"/>
                </a:cxn>
                <a:cxn ang="0">
                  <a:pos x="11" y="5"/>
                </a:cxn>
                <a:cxn ang="0">
                  <a:pos x="0" y="5"/>
                </a:cxn>
                <a:cxn ang="0">
                  <a:pos x="0" y="10"/>
                </a:cxn>
                <a:cxn ang="0">
                  <a:pos x="6" y="10"/>
                </a:cxn>
                <a:cxn ang="0">
                  <a:pos x="0" y="5"/>
                </a:cxn>
              </a:cxnLst>
              <a:rect l="0" t="0" r="r" b="b"/>
              <a:pathLst>
                <a:path w="834" h="10">
                  <a:moveTo>
                    <a:pt x="0" y="5"/>
                  </a:moveTo>
                  <a:lnTo>
                    <a:pt x="6" y="10"/>
                  </a:lnTo>
                  <a:lnTo>
                    <a:pt x="834" y="10"/>
                  </a:lnTo>
                  <a:lnTo>
                    <a:pt x="834" y="0"/>
                  </a:lnTo>
                  <a:lnTo>
                    <a:pt x="6" y="0"/>
                  </a:lnTo>
                  <a:lnTo>
                    <a:pt x="11" y="5"/>
                  </a:lnTo>
                  <a:lnTo>
                    <a:pt x="0" y="5"/>
                  </a:lnTo>
                  <a:lnTo>
                    <a:pt x="0" y="10"/>
                  </a:lnTo>
                  <a:lnTo>
                    <a:pt x="6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72" name="Freeform 228"/>
            <p:cNvSpPr>
              <a:spLocks/>
            </p:cNvSpPr>
            <p:nvPr/>
          </p:nvSpPr>
          <p:spPr bwMode="auto">
            <a:xfrm>
              <a:off x="2878" y="2829"/>
              <a:ext cx="4" cy="4"/>
            </a:xfrm>
            <a:custGeom>
              <a:avLst/>
              <a:gdLst/>
              <a:ahLst/>
              <a:cxnLst>
                <a:cxn ang="0">
                  <a:pos x="6" y="1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11" y="9"/>
                </a:cxn>
                <a:cxn ang="0">
                  <a:pos x="11" y="5"/>
                </a:cxn>
                <a:cxn ang="0">
                  <a:pos x="6" y="0"/>
                </a:cxn>
                <a:cxn ang="0">
                  <a:pos x="11" y="5"/>
                </a:cxn>
                <a:cxn ang="0">
                  <a:pos x="11" y="0"/>
                </a:cxn>
                <a:cxn ang="0">
                  <a:pos x="6" y="0"/>
                </a:cxn>
                <a:cxn ang="0">
                  <a:pos x="6" y="10"/>
                </a:cxn>
              </a:cxnLst>
              <a:rect l="0" t="0" r="r" b="b"/>
              <a:pathLst>
                <a:path w="11" h="10">
                  <a:moveTo>
                    <a:pt x="6" y="1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11" y="9"/>
                  </a:lnTo>
                  <a:lnTo>
                    <a:pt x="11" y="5"/>
                  </a:lnTo>
                  <a:lnTo>
                    <a:pt x="6" y="0"/>
                  </a:lnTo>
                  <a:lnTo>
                    <a:pt x="11" y="5"/>
                  </a:lnTo>
                  <a:lnTo>
                    <a:pt x="11" y="0"/>
                  </a:lnTo>
                  <a:lnTo>
                    <a:pt x="6" y="0"/>
                  </a:lnTo>
                  <a:lnTo>
                    <a:pt x="6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73" name="Freeform 229"/>
            <p:cNvSpPr>
              <a:spLocks/>
            </p:cNvSpPr>
            <p:nvPr/>
          </p:nvSpPr>
          <p:spPr bwMode="auto">
            <a:xfrm>
              <a:off x="2834" y="2829"/>
              <a:ext cx="46" cy="4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10"/>
                </a:cxn>
                <a:cxn ang="0">
                  <a:pos x="8" y="10"/>
                </a:cxn>
                <a:cxn ang="0">
                  <a:pos x="26" y="10"/>
                </a:cxn>
                <a:cxn ang="0">
                  <a:pos x="47" y="10"/>
                </a:cxn>
                <a:cxn ang="0">
                  <a:pos x="72" y="10"/>
                </a:cxn>
                <a:cxn ang="0">
                  <a:pos x="96" y="10"/>
                </a:cxn>
                <a:cxn ang="0">
                  <a:pos x="118" y="10"/>
                </a:cxn>
                <a:cxn ang="0">
                  <a:pos x="132" y="10"/>
                </a:cxn>
                <a:cxn ang="0">
                  <a:pos x="138" y="10"/>
                </a:cxn>
                <a:cxn ang="0">
                  <a:pos x="138" y="0"/>
                </a:cxn>
                <a:cxn ang="0">
                  <a:pos x="132" y="0"/>
                </a:cxn>
                <a:cxn ang="0">
                  <a:pos x="118" y="0"/>
                </a:cxn>
                <a:cxn ang="0">
                  <a:pos x="96" y="0"/>
                </a:cxn>
                <a:cxn ang="0">
                  <a:pos x="72" y="0"/>
                </a:cxn>
                <a:cxn ang="0">
                  <a:pos x="47" y="0"/>
                </a:cxn>
                <a:cxn ang="0">
                  <a:pos x="26" y="0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0"/>
                </a:cxn>
              </a:cxnLst>
              <a:rect l="0" t="0" r="r" b="b"/>
              <a:pathLst>
                <a:path w="138" h="10">
                  <a:moveTo>
                    <a:pt x="0" y="10"/>
                  </a:moveTo>
                  <a:lnTo>
                    <a:pt x="0" y="10"/>
                  </a:lnTo>
                  <a:lnTo>
                    <a:pt x="8" y="10"/>
                  </a:lnTo>
                  <a:lnTo>
                    <a:pt x="26" y="10"/>
                  </a:lnTo>
                  <a:lnTo>
                    <a:pt x="47" y="10"/>
                  </a:lnTo>
                  <a:lnTo>
                    <a:pt x="72" y="10"/>
                  </a:lnTo>
                  <a:lnTo>
                    <a:pt x="96" y="10"/>
                  </a:lnTo>
                  <a:lnTo>
                    <a:pt x="118" y="10"/>
                  </a:lnTo>
                  <a:lnTo>
                    <a:pt x="132" y="10"/>
                  </a:lnTo>
                  <a:lnTo>
                    <a:pt x="138" y="10"/>
                  </a:lnTo>
                  <a:lnTo>
                    <a:pt x="138" y="0"/>
                  </a:lnTo>
                  <a:lnTo>
                    <a:pt x="132" y="0"/>
                  </a:lnTo>
                  <a:lnTo>
                    <a:pt x="118" y="0"/>
                  </a:lnTo>
                  <a:lnTo>
                    <a:pt x="96" y="0"/>
                  </a:lnTo>
                  <a:lnTo>
                    <a:pt x="72" y="0"/>
                  </a:lnTo>
                  <a:lnTo>
                    <a:pt x="47" y="0"/>
                  </a:lnTo>
                  <a:lnTo>
                    <a:pt x="26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74" name="Freeform 230"/>
            <p:cNvSpPr>
              <a:spLocks/>
            </p:cNvSpPr>
            <p:nvPr/>
          </p:nvSpPr>
          <p:spPr bwMode="auto">
            <a:xfrm>
              <a:off x="2828" y="2829"/>
              <a:ext cx="6" cy="6"/>
            </a:xfrm>
            <a:custGeom>
              <a:avLst/>
              <a:gdLst/>
              <a:ahLst/>
              <a:cxnLst>
                <a:cxn ang="0">
                  <a:pos x="10" y="18"/>
                </a:cxn>
                <a:cxn ang="0">
                  <a:pos x="10" y="18"/>
                </a:cxn>
                <a:cxn ang="0">
                  <a:pos x="12" y="14"/>
                </a:cxn>
                <a:cxn ang="0">
                  <a:pos x="13" y="13"/>
                </a:cxn>
                <a:cxn ang="0">
                  <a:pos x="14" y="12"/>
                </a:cxn>
                <a:cxn ang="0">
                  <a:pos x="18" y="10"/>
                </a:cxn>
                <a:cxn ang="0">
                  <a:pos x="18" y="0"/>
                </a:cxn>
                <a:cxn ang="0">
                  <a:pos x="12" y="1"/>
                </a:cxn>
                <a:cxn ang="0">
                  <a:pos x="5" y="5"/>
                </a:cxn>
                <a:cxn ang="0">
                  <a:pos x="1" y="12"/>
                </a:cxn>
                <a:cxn ang="0">
                  <a:pos x="0" y="18"/>
                </a:cxn>
                <a:cxn ang="0">
                  <a:pos x="0" y="18"/>
                </a:cxn>
                <a:cxn ang="0">
                  <a:pos x="10" y="18"/>
                </a:cxn>
              </a:cxnLst>
              <a:rect l="0" t="0" r="r" b="b"/>
              <a:pathLst>
                <a:path w="18" h="18">
                  <a:moveTo>
                    <a:pt x="10" y="18"/>
                  </a:moveTo>
                  <a:lnTo>
                    <a:pt x="10" y="18"/>
                  </a:lnTo>
                  <a:lnTo>
                    <a:pt x="12" y="14"/>
                  </a:lnTo>
                  <a:lnTo>
                    <a:pt x="13" y="13"/>
                  </a:lnTo>
                  <a:lnTo>
                    <a:pt x="14" y="12"/>
                  </a:lnTo>
                  <a:lnTo>
                    <a:pt x="18" y="10"/>
                  </a:lnTo>
                  <a:lnTo>
                    <a:pt x="18" y="0"/>
                  </a:lnTo>
                  <a:lnTo>
                    <a:pt x="12" y="1"/>
                  </a:lnTo>
                  <a:lnTo>
                    <a:pt x="5" y="5"/>
                  </a:lnTo>
                  <a:lnTo>
                    <a:pt x="1" y="12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10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75" name="Freeform 231"/>
            <p:cNvSpPr>
              <a:spLocks/>
            </p:cNvSpPr>
            <p:nvPr/>
          </p:nvSpPr>
          <p:spPr bwMode="auto">
            <a:xfrm>
              <a:off x="2828" y="2835"/>
              <a:ext cx="4" cy="357"/>
            </a:xfrm>
            <a:custGeom>
              <a:avLst/>
              <a:gdLst/>
              <a:ahLst/>
              <a:cxnLst>
                <a:cxn ang="0">
                  <a:pos x="10" y="1063"/>
                </a:cxn>
                <a:cxn ang="0">
                  <a:pos x="12" y="1067"/>
                </a:cxn>
                <a:cxn ang="0">
                  <a:pos x="12" y="902"/>
                </a:cxn>
                <a:cxn ang="0">
                  <a:pos x="12" y="536"/>
                </a:cxn>
                <a:cxn ang="0">
                  <a:pos x="10" y="169"/>
                </a:cxn>
                <a:cxn ang="0">
                  <a:pos x="10" y="0"/>
                </a:cxn>
                <a:cxn ang="0">
                  <a:pos x="0" y="0"/>
                </a:cxn>
                <a:cxn ang="0">
                  <a:pos x="0" y="169"/>
                </a:cxn>
                <a:cxn ang="0">
                  <a:pos x="1" y="536"/>
                </a:cxn>
                <a:cxn ang="0">
                  <a:pos x="1" y="902"/>
                </a:cxn>
                <a:cxn ang="0">
                  <a:pos x="1" y="1067"/>
                </a:cxn>
                <a:cxn ang="0">
                  <a:pos x="2" y="1071"/>
                </a:cxn>
                <a:cxn ang="0">
                  <a:pos x="1" y="1067"/>
                </a:cxn>
                <a:cxn ang="0">
                  <a:pos x="1" y="1068"/>
                </a:cxn>
                <a:cxn ang="0">
                  <a:pos x="2" y="1071"/>
                </a:cxn>
                <a:cxn ang="0">
                  <a:pos x="10" y="1063"/>
                </a:cxn>
              </a:cxnLst>
              <a:rect l="0" t="0" r="r" b="b"/>
              <a:pathLst>
                <a:path w="12" h="1071">
                  <a:moveTo>
                    <a:pt x="10" y="1063"/>
                  </a:moveTo>
                  <a:lnTo>
                    <a:pt x="12" y="1067"/>
                  </a:lnTo>
                  <a:lnTo>
                    <a:pt x="12" y="902"/>
                  </a:lnTo>
                  <a:lnTo>
                    <a:pt x="12" y="536"/>
                  </a:lnTo>
                  <a:lnTo>
                    <a:pt x="10" y="169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169"/>
                  </a:lnTo>
                  <a:lnTo>
                    <a:pt x="1" y="536"/>
                  </a:lnTo>
                  <a:lnTo>
                    <a:pt x="1" y="902"/>
                  </a:lnTo>
                  <a:lnTo>
                    <a:pt x="1" y="1067"/>
                  </a:lnTo>
                  <a:lnTo>
                    <a:pt x="2" y="1071"/>
                  </a:lnTo>
                  <a:lnTo>
                    <a:pt x="1" y="1067"/>
                  </a:lnTo>
                  <a:lnTo>
                    <a:pt x="1" y="1068"/>
                  </a:lnTo>
                  <a:lnTo>
                    <a:pt x="2" y="1071"/>
                  </a:lnTo>
                  <a:lnTo>
                    <a:pt x="10" y="10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76" name="Freeform 232"/>
            <p:cNvSpPr>
              <a:spLocks/>
            </p:cNvSpPr>
            <p:nvPr/>
          </p:nvSpPr>
          <p:spPr bwMode="auto">
            <a:xfrm>
              <a:off x="2880" y="2832"/>
              <a:ext cx="276" cy="219"/>
            </a:xfrm>
            <a:custGeom>
              <a:avLst/>
              <a:gdLst/>
              <a:ahLst/>
              <a:cxnLst>
                <a:cxn ang="0">
                  <a:pos x="828" y="0"/>
                </a:cxn>
                <a:cxn ang="0">
                  <a:pos x="0" y="0"/>
                </a:cxn>
                <a:cxn ang="0">
                  <a:pos x="0" y="81"/>
                </a:cxn>
                <a:cxn ang="0">
                  <a:pos x="1" y="270"/>
                </a:cxn>
                <a:cxn ang="0">
                  <a:pos x="1" y="482"/>
                </a:cxn>
                <a:cxn ang="0">
                  <a:pos x="1" y="634"/>
                </a:cxn>
                <a:cxn ang="0">
                  <a:pos x="2" y="642"/>
                </a:cxn>
                <a:cxn ang="0">
                  <a:pos x="6" y="649"/>
                </a:cxn>
                <a:cxn ang="0">
                  <a:pos x="14" y="654"/>
                </a:cxn>
                <a:cxn ang="0">
                  <a:pos x="25" y="657"/>
                </a:cxn>
                <a:cxn ang="0">
                  <a:pos x="36" y="657"/>
                </a:cxn>
                <a:cxn ang="0">
                  <a:pos x="62" y="657"/>
                </a:cxn>
                <a:cxn ang="0">
                  <a:pos x="101" y="657"/>
                </a:cxn>
                <a:cxn ang="0">
                  <a:pos x="152" y="657"/>
                </a:cxn>
                <a:cxn ang="0">
                  <a:pos x="210" y="657"/>
                </a:cxn>
                <a:cxn ang="0">
                  <a:pos x="274" y="657"/>
                </a:cxn>
                <a:cxn ang="0">
                  <a:pos x="344" y="657"/>
                </a:cxn>
                <a:cxn ang="0">
                  <a:pos x="414" y="657"/>
                </a:cxn>
                <a:cxn ang="0">
                  <a:pos x="486" y="657"/>
                </a:cxn>
                <a:cxn ang="0">
                  <a:pos x="554" y="657"/>
                </a:cxn>
                <a:cxn ang="0">
                  <a:pos x="620" y="657"/>
                </a:cxn>
                <a:cxn ang="0">
                  <a:pos x="677" y="657"/>
                </a:cxn>
                <a:cxn ang="0">
                  <a:pos x="728" y="657"/>
                </a:cxn>
                <a:cxn ang="0">
                  <a:pos x="766" y="657"/>
                </a:cxn>
                <a:cxn ang="0">
                  <a:pos x="792" y="657"/>
                </a:cxn>
                <a:cxn ang="0">
                  <a:pos x="802" y="657"/>
                </a:cxn>
                <a:cxn ang="0">
                  <a:pos x="812" y="654"/>
                </a:cxn>
                <a:cxn ang="0">
                  <a:pos x="820" y="649"/>
                </a:cxn>
                <a:cxn ang="0">
                  <a:pos x="825" y="641"/>
                </a:cxn>
                <a:cxn ang="0">
                  <a:pos x="828" y="631"/>
                </a:cxn>
                <a:cxn ang="0">
                  <a:pos x="828" y="478"/>
                </a:cxn>
                <a:cxn ang="0">
                  <a:pos x="828" y="268"/>
                </a:cxn>
                <a:cxn ang="0">
                  <a:pos x="828" y="81"/>
                </a:cxn>
                <a:cxn ang="0">
                  <a:pos x="828" y="0"/>
                </a:cxn>
              </a:cxnLst>
              <a:rect l="0" t="0" r="r" b="b"/>
              <a:pathLst>
                <a:path w="828" h="657">
                  <a:moveTo>
                    <a:pt x="828" y="0"/>
                  </a:moveTo>
                  <a:lnTo>
                    <a:pt x="0" y="0"/>
                  </a:lnTo>
                  <a:lnTo>
                    <a:pt x="0" y="81"/>
                  </a:lnTo>
                  <a:lnTo>
                    <a:pt x="1" y="270"/>
                  </a:lnTo>
                  <a:lnTo>
                    <a:pt x="1" y="482"/>
                  </a:lnTo>
                  <a:lnTo>
                    <a:pt x="1" y="634"/>
                  </a:lnTo>
                  <a:lnTo>
                    <a:pt x="2" y="642"/>
                  </a:lnTo>
                  <a:lnTo>
                    <a:pt x="6" y="649"/>
                  </a:lnTo>
                  <a:lnTo>
                    <a:pt x="14" y="654"/>
                  </a:lnTo>
                  <a:lnTo>
                    <a:pt x="25" y="657"/>
                  </a:lnTo>
                  <a:lnTo>
                    <a:pt x="36" y="657"/>
                  </a:lnTo>
                  <a:lnTo>
                    <a:pt x="62" y="657"/>
                  </a:lnTo>
                  <a:lnTo>
                    <a:pt x="101" y="657"/>
                  </a:lnTo>
                  <a:lnTo>
                    <a:pt x="152" y="657"/>
                  </a:lnTo>
                  <a:lnTo>
                    <a:pt x="210" y="657"/>
                  </a:lnTo>
                  <a:lnTo>
                    <a:pt x="274" y="657"/>
                  </a:lnTo>
                  <a:lnTo>
                    <a:pt x="344" y="657"/>
                  </a:lnTo>
                  <a:lnTo>
                    <a:pt x="414" y="657"/>
                  </a:lnTo>
                  <a:lnTo>
                    <a:pt x="486" y="657"/>
                  </a:lnTo>
                  <a:lnTo>
                    <a:pt x="554" y="657"/>
                  </a:lnTo>
                  <a:lnTo>
                    <a:pt x="620" y="657"/>
                  </a:lnTo>
                  <a:lnTo>
                    <a:pt x="677" y="657"/>
                  </a:lnTo>
                  <a:lnTo>
                    <a:pt x="728" y="657"/>
                  </a:lnTo>
                  <a:lnTo>
                    <a:pt x="766" y="657"/>
                  </a:lnTo>
                  <a:lnTo>
                    <a:pt x="792" y="657"/>
                  </a:lnTo>
                  <a:lnTo>
                    <a:pt x="802" y="657"/>
                  </a:lnTo>
                  <a:lnTo>
                    <a:pt x="812" y="654"/>
                  </a:lnTo>
                  <a:lnTo>
                    <a:pt x="820" y="649"/>
                  </a:lnTo>
                  <a:lnTo>
                    <a:pt x="825" y="641"/>
                  </a:lnTo>
                  <a:lnTo>
                    <a:pt x="828" y="631"/>
                  </a:lnTo>
                  <a:lnTo>
                    <a:pt x="828" y="478"/>
                  </a:lnTo>
                  <a:lnTo>
                    <a:pt x="828" y="268"/>
                  </a:lnTo>
                  <a:lnTo>
                    <a:pt x="828" y="81"/>
                  </a:lnTo>
                  <a:lnTo>
                    <a:pt x="828" y="0"/>
                  </a:lnTo>
                  <a:close/>
                </a:path>
              </a:pathLst>
            </a:custGeom>
            <a:solidFill>
              <a:srgbClr val="F2F4F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77" name="Freeform 233"/>
            <p:cNvSpPr>
              <a:spLocks/>
            </p:cNvSpPr>
            <p:nvPr/>
          </p:nvSpPr>
          <p:spPr bwMode="auto">
            <a:xfrm>
              <a:off x="2880" y="2832"/>
              <a:ext cx="276" cy="219"/>
            </a:xfrm>
            <a:custGeom>
              <a:avLst/>
              <a:gdLst/>
              <a:ahLst/>
              <a:cxnLst>
                <a:cxn ang="0">
                  <a:pos x="828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81"/>
                </a:cxn>
                <a:cxn ang="0">
                  <a:pos x="1" y="270"/>
                </a:cxn>
                <a:cxn ang="0">
                  <a:pos x="1" y="482"/>
                </a:cxn>
                <a:cxn ang="0">
                  <a:pos x="1" y="634"/>
                </a:cxn>
                <a:cxn ang="0">
                  <a:pos x="1" y="634"/>
                </a:cxn>
                <a:cxn ang="0">
                  <a:pos x="2" y="642"/>
                </a:cxn>
                <a:cxn ang="0">
                  <a:pos x="6" y="649"/>
                </a:cxn>
                <a:cxn ang="0">
                  <a:pos x="14" y="654"/>
                </a:cxn>
                <a:cxn ang="0">
                  <a:pos x="25" y="657"/>
                </a:cxn>
                <a:cxn ang="0">
                  <a:pos x="25" y="657"/>
                </a:cxn>
                <a:cxn ang="0">
                  <a:pos x="36" y="657"/>
                </a:cxn>
                <a:cxn ang="0">
                  <a:pos x="62" y="657"/>
                </a:cxn>
                <a:cxn ang="0">
                  <a:pos x="101" y="657"/>
                </a:cxn>
                <a:cxn ang="0">
                  <a:pos x="152" y="657"/>
                </a:cxn>
                <a:cxn ang="0">
                  <a:pos x="210" y="657"/>
                </a:cxn>
                <a:cxn ang="0">
                  <a:pos x="274" y="657"/>
                </a:cxn>
                <a:cxn ang="0">
                  <a:pos x="344" y="657"/>
                </a:cxn>
                <a:cxn ang="0">
                  <a:pos x="414" y="657"/>
                </a:cxn>
                <a:cxn ang="0">
                  <a:pos x="486" y="657"/>
                </a:cxn>
                <a:cxn ang="0">
                  <a:pos x="554" y="657"/>
                </a:cxn>
                <a:cxn ang="0">
                  <a:pos x="620" y="657"/>
                </a:cxn>
                <a:cxn ang="0">
                  <a:pos x="677" y="657"/>
                </a:cxn>
                <a:cxn ang="0">
                  <a:pos x="728" y="657"/>
                </a:cxn>
                <a:cxn ang="0">
                  <a:pos x="766" y="657"/>
                </a:cxn>
                <a:cxn ang="0">
                  <a:pos x="792" y="657"/>
                </a:cxn>
                <a:cxn ang="0">
                  <a:pos x="802" y="657"/>
                </a:cxn>
                <a:cxn ang="0">
                  <a:pos x="802" y="657"/>
                </a:cxn>
                <a:cxn ang="0">
                  <a:pos x="812" y="654"/>
                </a:cxn>
                <a:cxn ang="0">
                  <a:pos x="820" y="649"/>
                </a:cxn>
                <a:cxn ang="0">
                  <a:pos x="825" y="641"/>
                </a:cxn>
                <a:cxn ang="0">
                  <a:pos x="828" y="631"/>
                </a:cxn>
                <a:cxn ang="0">
                  <a:pos x="828" y="631"/>
                </a:cxn>
                <a:cxn ang="0">
                  <a:pos x="828" y="478"/>
                </a:cxn>
                <a:cxn ang="0">
                  <a:pos x="828" y="268"/>
                </a:cxn>
                <a:cxn ang="0">
                  <a:pos x="828" y="81"/>
                </a:cxn>
                <a:cxn ang="0">
                  <a:pos x="828" y="0"/>
                </a:cxn>
              </a:cxnLst>
              <a:rect l="0" t="0" r="r" b="b"/>
              <a:pathLst>
                <a:path w="828" h="657">
                  <a:moveTo>
                    <a:pt x="828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81"/>
                  </a:lnTo>
                  <a:lnTo>
                    <a:pt x="1" y="270"/>
                  </a:lnTo>
                  <a:lnTo>
                    <a:pt x="1" y="482"/>
                  </a:lnTo>
                  <a:lnTo>
                    <a:pt x="1" y="634"/>
                  </a:lnTo>
                  <a:lnTo>
                    <a:pt x="1" y="634"/>
                  </a:lnTo>
                  <a:lnTo>
                    <a:pt x="2" y="642"/>
                  </a:lnTo>
                  <a:lnTo>
                    <a:pt x="6" y="649"/>
                  </a:lnTo>
                  <a:lnTo>
                    <a:pt x="14" y="654"/>
                  </a:lnTo>
                  <a:lnTo>
                    <a:pt x="25" y="657"/>
                  </a:lnTo>
                  <a:lnTo>
                    <a:pt x="25" y="657"/>
                  </a:lnTo>
                  <a:lnTo>
                    <a:pt x="36" y="657"/>
                  </a:lnTo>
                  <a:lnTo>
                    <a:pt x="62" y="657"/>
                  </a:lnTo>
                  <a:lnTo>
                    <a:pt x="101" y="657"/>
                  </a:lnTo>
                  <a:lnTo>
                    <a:pt x="152" y="657"/>
                  </a:lnTo>
                  <a:lnTo>
                    <a:pt x="210" y="657"/>
                  </a:lnTo>
                  <a:lnTo>
                    <a:pt x="274" y="657"/>
                  </a:lnTo>
                  <a:lnTo>
                    <a:pt x="344" y="657"/>
                  </a:lnTo>
                  <a:lnTo>
                    <a:pt x="414" y="657"/>
                  </a:lnTo>
                  <a:lnTo>
                    <a:pt x="486" y="657"/>
                  </a:lnTo>
                  <a:lnTo>
                    <a:pt x="554" y="657"/>
                  </a:lnTo>
                  <a:lnTo>
                    <a:pt x="620" y="657"/>
                  </a:lnTo>
                  <a:lnTo>
                    <a:pt x="677" y="657"/>
                  </a:lnTo>
                  <a:lnTo>
                    <a:pt x="728" y="657"/>
                  </a:lnTo>
                  <a:lnTo>
                    <a:pt x="766" y="657"/>
                  </a:lnTo>
                  <a:lnTo>
                    <a:pt x="792" y="657"/>
                  </a:lnTo>
                  <a:lnTo>
                    <a:pt x="802" y="657"/>
                  </a:lnTo>
                  <a:lnTo>
                    <a:pt x="802" y="657"/>
                  </a:lnTo>
                  <a:lnTo>
                    <a:pt x="812" y="654"/>
                  </a:lnTo>
                  <a:lnTo>
                    <a:pt x="820" y="649"/>
                  </a:lnTo>
                  <a:lnTo>
                    <a:pt x="825" y="641"/>
                  </a:lnTo>
                  <a:lnTo>
                    <a:pt x="828" y="631"/>
                  </a:lnTo>
                  <a:lnTo>
                    <a:pt x="828" y="631"/>
                  </a:lnTo>
                  <a:lnTo>
                    <a:pt x="828" y="478"/>
                  </a:lnTo>
                  <a:lnTo>
                    <a:pt x="828" y="268"/>
                  </a:lnTo>
                  <a:lnTo>
                    <a:pt x="828" y="81"/>
                  </a:lnTo>
                  <a:lnTo>
                    <a:pt x="828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78" name="Rectangle 234"/>
            <p:cNvSpPr>
              <a:spLocks noChangeArrowheads="1"/>
            </p:cNvSpPr>
            <p:nvPr/>
          </p:nvSpPr>
          <p:spPr bwMode="auto">
            <a:xfrm>
              <a:off x="3165" y="2854"/>
              <a:ext cx="26" cy="19"/>
            </a:xfrm>
            <a:prstGeom prst="rect">
              <a:avLst/>
            </a:prstGeom>
            <a:gradFill rotWithShape="0">
              <a:gsLst>
                <a:gs pos="0">
                  <a:schemeClr val="tx2">
                    <a:gamma/>
                    <a:shade val="46275"/>
                    <a:invGamma/>
                  </a:schemeClr>
                </a:gs>
                <a:gs pos="100000">
                  <a:schemeClr val="tx2"/>
                </a:gs>
              </a:gsLst>
              <a:lin ang="5400000" scaled="1"/>
            </a:gradFill>
            <a:ln w="3175">
              <a:solidFill>
                <a:schemeClr val="bg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79" name="Freeform 235"/>
            <p:cNvSpPr>
              <a:spLocks/>
            </p:cNvSpPr>
            <p:nvPr/>
          </p:nvSpPr>
          <p:spPr bwMode="auto">
            <a:xfrm>
              <a:off x="3163" y="2852"/>
              <a:ext cx="6" cy="21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8"/>
                </a:cxn>
                <a:cxn ang="0">
                  <a:pos x="0" y="61"/>
                </a:cxn>
                <a:cxn ang="0">
                  <a:pos x="16" y="61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8" y="0"/>
                </a:cxn>
              </a:cxnLst>
              <a:rect l="0" t="0" r="r" b="b"/>
              <a:pathLst>
                <a:path w="16" h="61">
                  <a:moveTo>
                    <a:pt x="8" y="0"/>
                  </a:moveTo>
                  <a:lnTo>
                    <a:pt x="0" y="8"/>
                  </a:lnTo>
                  <a:lnTo>
                    <a:pt x="0" y="61"/>
                  </a:lnTo>
                  <a:lnTo>
                    <a:pt x="16" y="61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80" name="Freeform 236"/>
            <p:cNvSpPr>
              <a:spLocks/>
            </p:cNvSpPr>
            <p:nvPr/>
          </p:nvSpPr>
          <p:spPr bwMode="auto">
            <a:xfrm>
              <a:off x="3166" y="2852"/>
              <a:ext cx="25" cy="6"/>
            </a:xfrm>
            <a:custGeom>
              <a:avLst/>
              <a:gdLst/>
              <a:ahLst/>
              <a:cxnLst>
                <a:cxn ang="0">
                  <a:pos x="75" y="8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16"/>
                </a:cxn>
                <a:cxn ang="0">
                  <a:pos x="75" y="16"/>
                </a:cxn>
                <a:cxn ang="0">
                  <a:pos x="75" y="8"/>
                </a:cxn>
              </a:cxnLst>
              <a:rect l="0" t="0" r="r" b="b"/>
              <a:pathLst>
                <a:path w="75" h="16">
                  <a:moveTo>
                    <a:pt x="75" y="8"/>
                  </a:moveTo>
                  <a:lnTo>
                    <a:pt x="75" y="0"/>
                  </a:lnTo>
                  <a:lnTo>
                    <a:pt x="0" y="0"/>
                  </a:lnTo>
                  <a:lnTo>
                    <a:pt x="0" y="16"/>
                  </a:lnTo>
                  <a:lnTo>
                    <a:pt x="75" y="16"/>
                  </a:lnTo>
                  <a:lnTo>
                    <a:pt x="75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81" name="Freeform 237"/>
            <p:cNvSpPr>
              <a:spLocks/>
            </p:cNvSpPr>
            <p:nvPr/>
          </p:nvSpPr>
          <p:spPr bwMode="auto">
            <a:xfrm>
              <a:off x="2934" y="3095"/>
              <a:ext cx="222" cy="120"/>
            </a:xfrm>
            <a:custGeom>
              <a:avLst/>
              <a:gdLst/>
              <a:ahLst/>
              <a:cxnLst>
                <a:cxn ang="0">
                  <a:pos x="666" y="358"/>
                </a:cxn>
                <a:cxn ang="0">
                  <a:pos x="630" y="358"/>
                </a:cxn>
                <a:cxn ang="0">
                  <a:pos x="595" y="358"/>
                </a:cxn>
                <a:cxn ang="0">
                  <a:pos x="560" y="358"/>
                </a:cxn>
                <a:cxn ang="0">
                  <a:pos x="530" y="358"/>
                </a:cxn>
                <a:cxn ang="0">
                  <a:pos x="503" y="358"/>
                </a:cxn>
                <a:cxn ang="0">
                  <a:pos x="482" y="358"/>
                </a:cxn>
                <a:cxn ang="0">
                  <a:pos x="468" y="358"/>
                </a:cxn>
                <a:cxn ang="0">
                  <a:pos x="463" y="358"/>
                </a:cxn>
                <a:cxn ang="0">
                  <a:pos x="463" y="361"/>
                </a:cxn>
                <a:cxn ang="0">
                  <a:pos x="8" y="361"/>
                </a:cxn>
                <a:cxn ang="0">
                  <a:pos x="8" y="344"/>
                </a:cxn>
                <a:cxn ang="0">
                  <a:pos x="0" y="344"/>
                </a:cxn>
                <a:cxn ang="0">
                  <a:pos x="0" y="294"/>
                </a:cxn>
                <a:cxn ang="0">
                  <a:pos x="0" y="184"/>
                </a:cxn>
                <a:cxn ang="0">
                  <a:pos x="0" y="72"/>
                </a:cxn>
                <a:cxn ang="0">
                  <a:pos x="0" y="16"/>
                </a:cxn>
                <a:cxn ang="0">
                  <a:pos x="2" y="7"/>
                </a:cxn>
                <a:cxn ang="0">
                  <a:pos x="7" y="3"/>
                </a:cxn>
                <a:cxn ang="0">
                  <a:pos x="11" y="0"/>
                </a:cxn>
                <a:cxn ang="0">
                  <a:pos x="16" y="0"/>
                </a:cxn>
                <a:cxn ang="0">
                  <a:pos x="24" y="0"/>
                </a:cxn>
                <a:cxn ang="0">
                  <a:pos x="44" y="0"/>
                </a:cxn>
                <a:cxn ang="0">
                  <a:pos x="75" y="0"/>
                </a:cxn>
                <a:cxn ang="0">
                  <a:pos x="115" y="0"/>
                </a:cxn>
                <a:cxn ang="0">
                  <a:pos x="163" y="0"/>
                </a:cxn>
                <a:cxn ang="0">
                  <a:pos x="215" y="0"/>
                </a:cxn>
                <a:cxn ang="0">
                  <a:pos x="271" y="0"/>
                </a:cxn>
                <a:cxn ang="0">
                  <a:pos x="330" y="0"/>
                </a:cxn>
                <a:cxn ang="0">
                  <a:pos x="388" y="0"/>
                </a:cxn>
                <a:cxn ang="0">
                  <a:pos x="444" y="0"/>
                </a:cxn>
                <a:cxn ang="0">
                  <a:pos x="498" y="0"/>
                </a:cxn>
                <a:cxn ang="0">
                  <a:pos x="546" y="0"/>
                </a:cxn>
                <a:cxn ang="0">
                  <a:pos x="586" y="0"/>
                </a:cxn>
                <a:cxn ang="0">
                  <a:pos x="619" y="0"/>
                </a:cxn>
                <a:cxn ang="0">
                  <a:pos x="640" y="0"/>
                </a:cxn>
                <a:cxn ang="0">
                  <a:pos x="650" y="0"/>
                </a:cxn>
                <a:cxn ang="0">
                  <a:pos x="658" y="1"/>
                </a:cxn>
                <a:cxn ang="0">
                  <a:pos x="663" y="5"/>
                </a:cxn>
                <a:cxn ang="0">
                  <a:pos x="666" y="11"/>
                </a:cxn>
                <a:cxn ang="0">
                  <a:pos x="666" y="16"/>
                </a:cxn>
                <a:cxn ang="0">
                  <a:pos x="666" y="67"/>
                </a:cxn>
                <a:cxn ang="0">
                  <a:pos x="666" y="173"/>
                </a:cxn>
                <a:cxn ang="0">
                  <a:pos x="666" y="282"/>
                </a:cxn>
                <a:cxn ang="0">
                  <a:pos x="666" y="336"/>
                </a:cxn>
                <a:cxn ang="0">
                  <a:pos x="666" y="358"/>
                </a:cxn>
              </a:cxnLst>
              <a:rect l="0" t="0" r="r" b="b"/>
              <a:pathLst>
                <a:path w="666" h="361">
                  <a:moveTo>
                    <a:pt x="666" y="358"/>
                  </a:moveTo>
                  <a:lnTo>
                    <a:pt x="630" y="358"/>
                  </a:lnTo>
                  <a:lnTo>
                    <a:pt x="595" y="358"/>
                  </a:lnTo>
                  <a:lnTo>
                    <a:pt x="560" y="358"/>
                  </a:lnTo>
                  <a:lnTo>
                    <a:pt x="530" y="358"/>
                  </a:lnTo>
                  <a:lnTo>
                    <a:pt x="503" y="358"/>
                  </a:lnTo>
                  <a:lnTo>
                    <a:pt x="482" y="358"/>
                  </a:lnTo>
                  <a:lnTo>
                    <a:pt x="468" y="358"/>
                  </a:lnTo>
                  <a:lnTo>
                    <a:pt x="463" y="358"/>
                  </a:lnTo>
                  <a:lnTo>
                    <a:pt x="463" y="361"/>
                  </a:lnTo>
                  <a:lnTo>
                    <a:pt x="8" y="361"/>
                  </a:lnTo>
                  <a:lnTo>
                    <a:pt x="8" y="344"/>
                  </a:lnTo>
                  <a:lnTo>
                    <a:pt x="0" y="344"/>
                  </a:lnTo>
                  <a:lnTo>
                    <a:pt x="0" y="294"/>
                  </a:lnTo>
                  <a:lnTo>
                    <a:pt x="0" y="184"/>
                  </a:lnTo>
                  <a:lnTo>
                    <a:pt x="0" y="72"/>
                  </a:lnTo>
                  <a:lnTo>
                    <a:pt x="0" y="16"/>
                  </a:lnTo>
                  <a:lnTo>
                    <a:pt x="2" y="7"/>
                  </a:lnTo>
                  <a:lnTo>
                    <a:pt x="7" y="3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24" y="0"/>
                  </a:lnTo>
                  <a:lnTo>
                    <a:pt x="44" y="0"/>
                  </a:lnTo>
                  <a:lnTo>
                    <a:pt x="75" y="0"/>
                  </a:lnTo>
                  <a:lnTo>
                    <a:pt x="115" y="0"/>
                  </a:lnTo>
                  <a:lnTo>
                    <a:pt x="163" y="0"/>
                  </a:lnTo>
                  <a:lnTo>
                    <a:pt x="215" y="0"/>
                  </a:lnTo>
                  <a:lnTo>
                    <a:pt x="271" y="0"/>
                  </a:lnTo>
                  <a:lnTo>
                    <a:pt x="330" y="0"/>
                  </a:lnTo>
                  <a:lnTo>
                    <a:pt x="388" y="0"/>
                  </a:lnTo>
                  <a:lnTo>
                    <a:pt x="444" y="0"/>
                  </a:lnTo>
                  <a:lnTo>
                    <a:pt x="498" y="0"/>
                  </a:lnTo>
                  <a:lnTo>
                    <a:pt x="546" y="0"/>
                  </a:lnTo>
                  <a:lnTo>
                    <a:pt x="586" y="0"/>
                  </a:lnTo>
                  <a:lnTo>
                    <a:pt x="619" y="0"/>
                  </a:lnTo>
                  <a:lnTo>
                    <a:pt x="640" y="0"/>
                  </a:lnTo>
                  <a:lnTo>
                    <a:pt x="650" y="0"/>
                  </a:lnTo>
                  <a:lnTo>
                    <a:pt x="658" y="1"/>
                  </a:lnTo>
                  <a:lnTo>
                    <a:pt x="663" y="5"/>
                  </a:lnTo>
                  <a:lnTo>
                    <a:pt x="666" y="11"/>
                  </a:lnTo>
                  <a:lnTo>
                    <a:pt x="666" y="16"/>
                  </a:lnTo>
                  <a:lnTo>
                    <a:pt x="666" y="67"/>
                  </a:lnTo>
                  <a:lnTo>
                    <a:pt x="666" y="173"/>
                  </a:lnTo>
                  <a:lnTo>
                    <a:pt x="666" y="282"/>
                  </a:lnTo>
                  <a:lnTo>
                    <a:pt x="666" y="336"/>
                  </a:lnTo>
                  <a:lnTo>
                    <a:pt x="666" y="358"/>
                  </a:lnTo>
                  <a:close/>
                </a:path>
              </a:pathLst>
            </a:custGeom>
            <a:gradFill rotWithShape="0">
              <a:gsLst>
                <a:gs pos="0">
                  <a:schemeClr val="tx2">
                    <a:gamma/>
                    <a:shade val="47843"/>
                    <a:invGamma/>
                  </a:schemeClr>
                </a:gs>
                <a:gs pos="100000">
                  <a:schemeClr val="tx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82" name="Freeform 238"/>
            <p:cNvSpPr>
              <a:spLocks/>
            </p:cNvSpPr>
            <p:nvPr/>
          </p:nvSpPr>
          <p:spPr bwMode="auto">
            <a:xfrm>
              <a:off x="3087" y="3212"/>
              <a:ext cx="69" cy="4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5" y="11"/>
                </a:cxn>
                <a:cxn ang="0">
                  <a:pos x="10" y="11"/>
                </a:cxn>
                <a:cxn ang="0">
                  <a:pos x="24" y="11"/>
                </a:cxn>
                <a:cxn ang="0">
                  <a:pos x="45" y="11"/>
                </a:cxn>
                <a:cxn ang="0">
                  <a:pos x="72" y="11"/>
                </a:cxn>
                <a:cxn ang="0">
                  <a:pos x="102" y="11"/>
                </a:cxn>
                <a:cxn ang="0">
                  <a:pos x="137" y="11"/>
                </a:cxn>
                <a:cxn ang="0">
                  <a:pos x="172" y="11"/>
                </a:cxn>
                <a:cxn ang="0">
                  <a:pos x="208" y="11"/>
                </a:cxn>
                <a:cxn ang="0">
                  <a:pos x="208" y="0"/>
                </a:cxn>
                <a:cxn ang="0">
                  <a:pos x="172" y="0"/>
                </a:cxn>
                <a:cxn ang="0">
                  <a:pos x="137" y="0"/>
                </a:cxn>
                <a:cxn ang="0">
                  <a:pos x="102" y="0"/>
                </a:cxn>
                <a:cxn ang="0">
                  <a:pos x="72" y="0"/>
                </a:cxn>
                <a:cxn ang="0">
                  <a:pos x="45" y="0"/>
                </a:cxn>
                <a:cxn ang="0">
                  <a:pos x="24" y="0"/>
                </a:cxn>
                <a:cxn ang="0">
                  <a:pos x="10" y="0"/>
                </a:cxn>
                <a:cxn ang="0">
                  <a:pos x="5" y="0"/>
                </a:cxn>
                <a:cxn ang="0">
                  <a:pos x="0" y="5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10" y="5"/>
                </a:cxn>
              </a:cxnLst>
              <a:rect l="0" t="0" r="r" b="b"/>
              <a:pathLst>
                <a:path w="208" h="11">
                  <a:moveTo>
                    <a:pt x="10" y="5"/>
                  </a:moveTo>
                  <a:lnTo>
                    <a:pt x="5" y="11"/>
                  </a:lnTo>
                  <a:lnTo>
                    <a:pt x="10" y="11"/>
                  </a:lnTo>
                  <a:lnTo>
                    <a:pt x="24" y="11"/>
                  </a:lnTo>
                  <a:lnTo>
                    <a:pt x="45" y="11"/>
                  </a:lnTo>
                  <a:lnTo>
                    <a:pt x="72" y="11"/>
                  </a:lnTo>
                  <a:lnTo>
                    <a:pt x="102" y="11"/>
                  </a:lnTo>
                  <a:lnTo>
                    <a:pt x="137" y="11"/>
                  </a:lnTo>
                  <a:lnTo>
                    <a:pt x="172" y="11"/>
                  </a:lnTo>
                  <a:lnTo>
                    <a:pt x="208" y="11"/>
                  </a:lnTo>
                  <a:lnTo>
                    <a:pt x="208" y="0"/>
                  </a:lnTo>
                  <a:lnTo>
                    <a:pt x="172" y="0"/>
                  </a:lnTo>
                  <a:lnTo>
                    <a:pt x="137" y="0"/>
                  </a:lnTo>
                  <a:lnTo>
                    <a:pt x="102" y="0"/>
                  </a:lnTo>
                  <a:lnTo>
                    <a:pt x="72" y="0"/>
                  </a:lnTo>
                  <a:lnTo>
                    <a:pt x="45" y="0"/>
                  </a:lnTo>
                  <a:lnTo>
                    <a:pt x="2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83" name="Freeform 239"/>
            <p:cNvSpPr>
              <a:spLocks/>
            </p:cNvSpPr>
            <p:nvPr/>
          </p:nvSpPr>
          <p:spPr bwMode="auto">
            <a:xfrm>
              <a:off x="3087" y="3213"/>
              <a:ext cx="3" cy="4"/>
            </a:xfrm>
            <a:custGeom>
              <a:avLst/>
              <a:gdLst/>
              <a:ahLst/>
              <a:cxnLst>
                <a:cxn ang="0">
                  <a:pos x="5" y="10"/>
                </a:cxn>
                <a:cxn ang="0">
                  <a:pos x="10" y="5"/>
                </a:cxn>
                <a:cxn ang="0">
                  <a:pos x="10" y="2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5" y="0"/>
                </a:cxn>
                <a:cxn ang="0">
                  <a:pos x="5" y="10"/>
                </a:cxn>
                <a:cxn ang="0">
                  <a:pos x="10" y="10"/>
                </a:cxn>
                <a:cxn ang="0">
                  <a:pos x="10" y="5"/>
                </a:cxn>
                <a:cxn ang="0">
                  <a:pos x="5" y="10"/>
                </a:cxn>
              </a:cxnLst>
              <a:rect l="0" t="0" r="r" b="b"/>
              <a:pathLst>
                <a:path w="10" h="10">
                  <a:moveTo>
                    <a:pt x="5" y="10"/>
                  </a:moveTo>
                  <a:lnTo>
                    <a:pt x="10" y="5"/>
                  </a:lnTo>
                  <a:lnTo>
                    <a:pt x="10" y="2"/>
                  </a:lnTo>
                  <a:lnTo>
                    <a:pt x="0" y="2"/>
                  </a:lnTo>
                  <a:lnTo>
                    <a:pt x="0" y="5"/>
                  </a:lnTo>
                  <a:lnTo>
                    <a:pt x="5" y="0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5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84" name="Freeform 240"/>
            <p:cNvSpPr>
              <a:spLocks/>
            </p:cNvSpPr>
            <p:nvPr/>
          </p:nvSpPr>
          <p:spPr bwMode="auto">
            <a:xfrm>
              <a:off x="2935" y="3213"/>
              <a:ext cx="154" cy="4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5" y="10"/>
                </a:cxn>
                <a:cxn ang="0">
                  <a:pos x="460" y="10"/>
                </a:cxn>
                <a:cxn ang="0">
                  <a:pos x="460" y="0"/>
                </a:cxn>
                <a:cxn ang="0">
                  <a:pos x="5" y="0"/>
                </a:cxn>
                <a:cxn ang="0">
                  <a:pos x="11" y="5"/>
                </a:cxn>
                <a:cxn ang="0">
                  <a:pos x="0" y="5"/>
                </a:cxn>
                <a:cxn ang="0">
                  <a:pos x="0" y="10"/>
                </a:cxn>
                <a:cxn ang="0">
                  <a:pos x="5" y="10"/>
                </a:cxn>
                <a:cxn ang="0">
                  <a:pos x="0" y="5"/>
                </a:cxn>
              </a:cxnLst>
              <a:rect l="0" t="0" r="r" b="b"/>
              <a:pathLst>
                <a:path w="460" h="10">
                  <a:moveTo>
                    <a:pt x="0" y="5"/>
                  </a:moveTo>
                  <a:lnTo>
                    <a:pt x="5" y="10"/>
                  </a:lnTo>
                  <a:lnTo>
                    <a:pt x="460" y="10"/>
                  </a:lnTo>
                  <a:lnTo>
                    <a:pt x="460" y="0"/>
                  </a:lnTo>
                  <a:lnTo>
                    <a:pt x="5" y="0"/>
                  </a:lnTo>
                  <a:lnTo>
                    <a:pt x="11" y="5"/>
                  </a:lnTo>
                  <a:lnTo>
                    <a:pt x="0" y="5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85" name="Freeform 241"/>
            <p:cNvSpPr>
              <a:spLocks/>
            </p:cNvSpPr>
            <p:nvPr/>
          </p:nvSpPr>
          <p:spPr bwMode="auto">
            <a:xfrm>
              <a:off x="2935" y="3207"/>
              <a:ext cx="4" cy="8"/>
            </a:xfrm>
            <a:custGeom>
              <a:avLst/>
              <a:gdLst/>
              <a:ahLst/>
              <a:cxnLst>
                <a:cxn ang="0">
                  <a:pos x="5" y="11"/>
                </a:cxn>
                <a:cxn ang="0">
                  <a:pos x="0" y="6"/>
                </a:cxn>
                <a:cxn ang="0">
                  <a:pos x="0" y="23"/>
                </a:cxn>
                <a:cxn ang="0">
                  <a:pos x="11" y="23"/>
                </a:cxn>
                <a:cxn ang="0">
                  <a:pos x="11" y="6"/>
                </a:cxn>
                <a:cxn ang="0">
                  <a:pos x="5" y="0"/>
                </a:cxn>
                <a:cxn ang="0">
                  <a:pos x="11" y="6"/>
                </a:cxn>
                <a:cxn ang="0">
                  <a:pos x="11" y="0"/>
                </a:cxn>
                <a:cxn ang="0">
                  <a:pos x="5" y="0"/>
                </a:cxn>
                <a:cxn ang="0">
                  <a:pos x="5" y="11"/>
                </a:cxn>
              </a:cxnLst>
              <a:rect l="0" t="0" r="r" b="b"/>
              <a:pathLst>
                <a:path w="11" h="23">
                  <a:moveTo>
                    <a:pt x="5" y="11"/>
                  </a:moveTo>
                  <a:lnTo>
                    <a:pt x="0" y="6"/>
                  </a:lnTo>
                  <a:lnTo>
                    <a:pt x="0" y="23"/>
                  </a:lnTo>
                  <a:lnTo>
                    <a:pt x="11" y="23"/>
                  </a:lnTo>
                  <a:lnTo>
                    <a:pt x="11" y="6"/>
                  </a:lnTo>
                  <a:lnTo>
                    <a:pt x="5" y="0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5" y="0"/>
                  </a:lnTo>
                  <a:lnTo>
                    <a:pt x="5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86" name="Freeform 242"/>
            <p:cNvSpPr>
              <a:spLocks/>
            </p:cNvSpPr>
            <p:nvPr/>
          </p:nvSpPr>
          <p:spPr bwMode="auto">
            <a:xfrm>
              <a:off x="2933" y="3207"/>
              <a:ext cx="4" cy="4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5" y="11"/>
                </a:cxn>
                <a:cxn ang="0">
                  <a:pos x="13" y="11"/>
                </a:cxn>
                <a:cxn ang="0">
                  <a:pos x="13" y="0"/>
                </a:cxn>
                <a:cxn ang="0">
                  <a:pos x="5" y="0"/>
                </a:cxn>
                <a:cxn ang="0">
                  <a:pos x="11" y="6"/>
                </a:cxn>
                <a:cxn ang="0">
                  <a:pos x="0" y="6"/>
                </a:cxn>
                <a:cxn ang="0">
                  <a:pos x="0" y="11"/>
                </a:cxn>
                <a:cxn ang="0">
                  <a:pos x="5" y="11"/>
                </a:cxn>
                <a:cxn ang="0">
                  <a:pos x="0" y="6"/>
                </a:cxn>
              </a:cxnLst>
              <a:rect l="0" t="0" r="r" b="b"/>
              <a:pathLst>
                <a:path w="13" h="11">
                  <a:moveTo>
                    <a:pt x="0" y="6"/>
                  </a:moveTo>
                  <a:lnTo>
                    <a:pt x="5" y="11"/>
                  </a:lnTo>
                  <a:lnTo>
                    <a:pt x="13" y="11"/>
                  </a:lnTo>
                  <a:lnTo>
                    <a:pt x="13" y="0"/>
                  </a:lnTo>
                  <a:lnTo>
                    <a:pt x="5" y="0"/>
                  </a:lnTo>
                  <a:lnTo>
                    <a:pt x="11" y="6"/>
                  </a:lnTo>
                  <a:lnTo>
                    <a:pt x="0" y="6"/>
                  </a:lnTo>
                  <a:lnTo>
                    <a:pt x="0" y="11"/>
                  </a:lnTo>
                  <a:lnTo>
                    <a:pt x="5" y="11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87" name="Freeform 243"/>
            <p:cNvSpPr>
              <a:spLocks/>
            </p:cNvSpPr>
            <p:nvPr/>
          </p:nvSpPr>
          <p:spPr bwMode="auto">
            <a:xfrm>
              <a:off x="2933" y="3100"/>
              <a:ext cx="3" cy="1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56"/>
                </a:cxn>
                <a:cxn ang="0">
                  <a:pos x="0" y="168"/>
                </a:cxn>
                <a:cxn ang="0">
                  <a:pos x="0" y="278"/>
                </a:cxn>
                <a:cxn ang="0">
                  <a:pos x="0" y="328"/>
                </a:cxn>
                <a:cxn ang="0">
                  <a:pos x="11" y="328"/>
                </a:cxn>
                <a:cxn ang="0">
                  <a:pos x="11" y="278"/>
                </a:cxn>
                <a:cxn ang="0">
                  <a:pos x="11" y="168"/>
                </a:cxn>
                <a:cxn ang="0">
                  <a:pos x="11" y="56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0" y="0"/>
                </a:cxn>
              </a:cxnLst>
              <a:rect l="0" t="0" r="r" b="b"/>
              <a:pathLst>
                <a:path w="11" h="328">
                  <a:moveTo>
                    <a:pt x="0" y="0"/>
                  </a:moveTo>
                  <a:lnTo>
                    <a:pt x="0" y="0"/>
                  </a:lnTo>
                  <a:lnTo>
                    <a:pt x="0" y="56"/>
                  </a:lnTo>
                  <a:lnTo>
                    <a:pt x="0" y="168"/>
                  </a:lnTo>
                  <a:lnTo>
                    <a:pt x="0" y="278"/>
                  </a:lnTo>
                  <a:lnTo>
                    <a:pt x="0" y="328"/>
                  </a:lnTo>
                  <a:lnTo>
                    <a:pt x="11" y="328"/>
                  </a:lnTo>
                  <a:lnTo>
                    <a:pt x="11" y="278"/>
                  </a:lnTo>
                  <a:lnTo>
                    <a:pt x="11" y="168"/>
                  </a:lnTo>
                  <a:lnTo>
                    <a:pt x="11" y="56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88" name="Freeform 244"/>
            <p:cNvSpPr>
              <a:spLocks/>
            </p:cNvSpPr>
            <p:nvPr/>
          </p:nvSpPr>
          <p:spPr bwMode="auto">
            <a:xfrm>
              <a:off x="2933" y="3093"/>
              <a:ext cx="7" cy="7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1" y="0"/>
                </a:cxn>
                <a:cxn ang="0">
                  <a:pos x="15" y="0"/>
                </a:cxn>
                <a:cxn ang="0">
                  <a:pos x="9" y="4"/>
                </a:cxn>
                <a:cxn ang="0">
                  <a:pos x="1" y="9"/>
                </a:cxn>
                <a:cxn ang="0">
                  <a:pos x="0" y="21"/>
                </a:cxn>
                <a:cxn ang="0">
                  <a:pos x="11" y="21"/>
                </a:cxn>
                <a:cxn ang="0">
                  <a:pos x="12" y="14"/>
                </a:cxn>
                <a:cxn ang="0">
                  <a:pos x="15" y="12"/>
                </a:cxn>
                <a:cxn ang="0">
                  <a:pos x="17" y="10"/>
                </a:cxn>
                <a:cxn ang="0">
                  <a:pos x="21" y="10"/>
                </a:cxn>
                <a:cxn ang="0">
                  <a:pos x="21" y="10"/>
                </a:cxn>
                <a:cxn ang="0">
                  <a:pos x="21" y="0"/>
                </a:cxn>
              </a:cxnLst>
              <a:rect l="0" t="0" r="r" b="b"/>
              <a:pathLst>
                <a:path w="21" h="21">
                  <a:moveTo>
                    <a:pt x="21" y="0"/>
                  </a:moveTo>
                  <a:lnTo>
                    <a:pt x="21" y="0"/>
                  </a:lnTo>
                  <a:lnTo>
                    <a:pt x="15" y="0"/>
                  </a:lnTo>
                  <a:lnTo>
                    <a:pt x="9" y="4"/>
                  </a:lnTo>
                  <a:lnTo>
                    <a:pt x="1" y="9"/>
                  </a:lnTo>
                  <a:lnTo>
                    <a:pt x="0" y="21"/>
                  </a:lnTo>
                  <a:lnTo>
                    <a:pt x="11" y="21"/>
                  </a:lnTo>
                  <a:lnTo>
                    <a:pt x="12" y="14"/>
                  </a:lnTo>
                  <a:lnTo>
                    <a:pt x="15" y="12"/>
                  </a:lnTo>
                  <a:lnTo>
                    <a:pt x="17" y="10"/>
                  </a:lnTo>
                  <a:lnTo>
                    <a:pt x="21" y="10"/>
                  </a:lnTo>
                  <a:lnTo>
                    <a:pt x="21" y="1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89" name="Freeform 245"/>
            <p:cNvSpPr>
              <a:spLocks/>
            </p:cNvSpPr>
            <p:nvPr/>
          </p:nvSpPr>
          <p:spPr bwMode="auto">
            <a:xfrm>
              <a:off x="2940" y="3093"/>
              <a:ext cx="211" cy="3"/>
            </a:xfrm>
            <a:custGeom>
              <a:avLst/>
              <a:gdLst/>
              <a:ahLst/>
              <a:cxnLst>
                <a:cxn ang="0">
                  <a:pos x="634" y="0"/>
                </a:cxn>
                <a:cxn ang="0">
                  <a:pos x="634" y="0"/>
                </a:cxn>
                <a:cxn ang="0">
                  <a:pos x="624" y="0"/>
                </a:cxn>
                <a:cxn ang="0">
                  <a:pos x="603" y="0"/>
                </a:cxn>
                <a:cxn ang="0">
                  <a:pos x="570" y="0"/>
                </a:cxn>
                <a:cxn ang="0">
                  <a:pos x="530" y="0"/>
                </a:cxn>
                <a:cxn ang="0">
                  <a:pos x="482" y="0"/>
                </a:cxn>
                <a:cxn ang="0">
                  <a:pos x="428" y="0"/>
                </a:cxn>
                <a:cxn ang="0">
                  <a:pos x="372" y="0"/>
                </a:cxn>
                <a:cxn ang="0">
                  <a:pos x="314" y="0"/>
                </a:cxn>
                <a:cxn ang="0">
                  <a:pos x="255" y="0"/>
                </a:cxn>
                <a:cxn ang="0">
                  <a:pos x="199" y="0"/>
                </a:cxn>
                <a:cxn ang="0">
                  <a:pos x="147" y="0"/>
                </a:cxn>
                <a:cxn ang="0">
                  <a:pos x="99" y="0"/>
                </a:cxn>
                <a:cxn ang="0">
                  <a:pos x="59" y="0"/>
                </a:cxn>
                <a:cxn ang="0">
                  <a:pos x="28" y="0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0" y="10"/>
                </a:cxn>
                <a:cxn ang="0">
                  <a:pos x="8" y="10"/>
                </a:cxn>
                <a:cxn ang="0">
                  <a:pos x="28" y="10"/>
                </a:cxn>
                <a:cxn ang="0">
                  <a:pos x="59" y="10"/>
                </a:cxn>
                <a:cxn ang="0">
                  <a:pos x="99" y="10"/>
                </a:cxn>
                <a:cxn ang="0">
                  <a:pos x="147" y="10"/>
                </a:cxn>
                <a:cxn ang="0">
                  <a:pos x="199" y="10"/>
                </a:cxn>
                <a:cxn ang="0">
                  <a:pos x="255" y="10"/>
                </a:cxn>
                <a:cxn ang="0">
                  <a:pos x="314" y="10"/>
                </a:cxn>
                <a:cxn ang="0">
                  <a:pos x="372" y="10"/>
                </a:cxn>
                <a:cxn ang="0">
                  <a:pos x="428" y="10"/>
                </a:cxn>
                <a:cxn ang="0">
                  <a:pos x="482" y="10"/>
                </a:cxn>
                <a:cxn ang="0">
                  <a:pos x="530" y="10"/>
                </a:cxn>
                <a:cxn ang="0">
                  <a:pos x="570" y="10"/>
                </a:cxn>
                <a:cxn ang="0">
                  <a:pos x="603" y="10"/>
                </a:cxn>
                <a:cxn ang="0">
                  <a:pos x="624" y="10"/>
                </a:cxn>
                <a:cxn ang="0">
                  <a:pos x="634" y="10"/>
                </a:cxn>
                <a:cxn ang="0">
                  <a:pos x="634" y="10"/>
                </a:cxn>
                <a:cxn ang="0">
                  <a:pos x="634" y="0"/>
                </a:cxn>
              </a:cxnLst>
              <a:rect l="0" t="0" r="r" b="b"/>
              <a:pathLst>
                <a:path w="634" h="10">
                  <a:moveTo>
                    <a:pt x="634" y="0"/>
                  </a:moveTo>
                  <a:lnTo>
                    <a:pt x="634" y="0"/>
                  </a:lnTo>
                  <a:lnTo>
                    <a:pt x="624" y="0"/>
                  </a:lnTo>
                  <a:lnTo>
                    <a:pt x="603" y="0"/>
                  </a:lnTo>
                  <a:lnTo>
                    <a:pt x="570" y="0"/>
                  </a:lnTo>
                  <a:lnTo>
                    <a:pt x="530" y="0"/>
                  </a:lnTo>
                  <a:lnTo>
                    <a:pt x="482" y="0"/>
                  </a:lnTo>
                  <a:lnTo>
                    <a:pt x="428" y="0"/>
                  </a:lnTo>
                  <a:lnTo>
                    <a:pt x="372" y="0"/>
                  </a:lnTo>
                  <a:lnTo>
                    <a:pt x="314" y="0"/>
                  </a:lnTo>
                  <a:lnTo>
                    <a:pt x="255" y="0"/>
                  </a:lnTo>
                  <a:lnTo>
                    <a:pt x="199" y="0"/>
                  </a:lnTo>
                  <a:lnTo>
                    <a:pt x="147" y="0"/>
                  </a:lnTo>
                  <a:lnTo>
                    <a:pt x="99" y="0"/>
                  </a:lnTo>
                  <a:lnTo>
                    <a:pt x="59" y="0"/>
                  </a:lnTo>
                  <a:lnTo>
                    <a:pt x="28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8" y="10"/>
                  </a:lnTo>
                  <a:lnTo>
                    <a:pt x="28" y="10"/>
                  </a:lnTo>
                  <a:lnTo>
                    <a:pt x="59" y="10"/>
                  </a:lnTo>
                  <a:lnTo>
                    <a:pt x="99" y="10"/>
                  </a:lnTo>
                  <a:lnTo>
                    <a:pt x="147" y="10"/>
                  </a:lnTo>
                  <a:lnTo>
                    <a:pt x="199" y="10"/>
                  </a:lnTo>
                  <a:lnTo>
                    <a:pt x="255" y="10"/>
                  </a:lnTo>
                  <a:lnTo>
                    <a:pt x="314" y="10"/>
                  </a:lnTo>
                  <a:lnTo>
                    <a:pt x="372" y="10"/>
                  </a:lnTo>
                  <a:lnTo>
                    <a:pt x="428" y="10"/>
                  </a:lnTo>
                  <a:lnTo>
                    <a:pt x="482" y="10"/>
                  </a:lnTo>
                  <a:lnTo>
                    <a:pt x="530" y="10"/>
                  </a:lnTo>
                  <a:lnTo>
                    <a:pt x="570" y="10"/>
                  </a:lnTo>
                  <a:lnTo>
                    <a:pt x="603" y="10"/>
                  </a:lnTo>
                  <a:lnTo>
                    <a:pt x="624" y="10"/>
                  </a:lnTo>
                  <a:lnTo>
                    <a:pt x="634" y="10"/>
                  </a:lnTo>
                  <a:lnTo>
                    <a:pt x="634" y="10"/>
                  </a:lnTo>
                  <a:lnTo>
                    <a:pt x="6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90" name="Freeform 246"/>
            <p:cNvSpPr>
              <a:spLocks/>
            </p:cNvSpPr>
            <p:nvPr/>
          </p:nvSpPr>
          <p:spPr bwMode="auto">
            <a:xfrm>
              <a:off x="3151" y="3093"/>
              <a:ext cx="7" cy="7"/>
            </a:xfrm>
            <a:custGeom>
              <a:avLst/>
              <a:gdLst/>
              <a:ahLst/>
              <a:cxnLst>
                <a:cxn ang="0">
                  <a:pos x="21" y="21"/>
                </a:cxn>
                <a:cxn ang="0">
                  <a:pos x="21" y="21"/>
                </a:cxn>
                <a:cxn ang="0">
                  <a:pos x="21" y="14"/>
                </a:cxn>
                <a:cxn ang="0">
                  <a:pos x="17" y="8"/>
                </a:cxn>
                <a:cxn ang="0">
                  <a:pos x="9" y="1"/>
                </a:cxn>
                <a:cxn ang="0">
                  <a:pos x="0" y="0"/>
                </a:cxn>
                <a:cxn ang="0">
                  <a:pos x="0" y="10"/>
                </a:cxn>
                <a:cxn ang="0">
                  <a:pos x="6" y="12"/>
                </a:cxn>
                <a:cxn ang="0">
                  <a:pos x="9" y="13"/>
                </a:cxn>
                <a:cxn ang="0">
                  <a:pos x="10" y="17"/>
                </a:cxn>
                <a:cxn ang="0">
                  <a:pos x="10" y="21"/>
                </a:cxn>
                <a:cxn ang="0">
                  <a:pos x="10" y="21"/>
                </a:cxn>
                <a:cxn ang="0">
                  <a:pos x="21" y="21"/>
                </a:cxn>
              </a:cxnLst>
              <a:rect l="0" t="0" r="r" b="b"/>
              <a:pathLst>
                <a:path w="21" h="21">
                  <a:moveTo>
                    <a:pt x="21" y="21"/>
                  </a:moveTo>
                  <a:lnTo>
                    <a:pt x="21" y="21"/>
                  </a:lnTo>
                  <a:lnTo>
                    <a:pt x="21" y="14"/>
                  </a:lnTo>
                  <a:lnTo>
                    <a:pt x="17" y="8"/>
                  </a:lnTo>
                  <a:lnTo>
                    <a:pt x="9" y="1"/>
                  </a:lnTo>
                  <a:lnTo>
                    <a:pt x="0" y="0"/>
                  </a:lnTo>
                  <a:lnTo>
                    <a:pt x="0" y="10"/>
                  </a:lnTo>
                  <a:lnTo>
                    <a:pt x="6" y="12"/>
                  </a:lnTo>
                  <a:lnTo>
                    <a:pt x="9" y="13"/>
                  </a:lnTo>
                  <a:lnTo>
                    <a:pt x="10" y="17"/>
                  </a:lnTo>
                  <a:lnTo>
                    <a:pt x="10" y="21"/>
                  </a:lnTo>
                  <a:lnTo>
                    <a:pt x="10" y="21"/>
                  </a:lnTo>
                  <a:lnTo>
                    <a:pt x="21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91" name="Freeform 247"/>
            <p:cNvSpPr>
              <a:spLocks/>
            </p:cNvSpPr>
            <p:nvPr/>
          </p:nvSpPr>
          <p:spPr bwMode="auto">
            <a:xfrm>
              <a:off x="3154" y="3100"/>
              <a:ext cx="4" cy="107"/>
            </a:xfrm>
            <a:custGeom>
              <a:avLst/>
              <a:gdLst/>
              <a:ahLst/>
              <a:cxnLst>
                <a:cxn ang="0">
                  <a:pos x="11" y="320"/>
                </a:cxn>
                <a:cxn ang="0">
                  <a:pos x="11" y="320"/>
                </a:cxn>
                <a:cxn ang="0">
                  <a:pos x="11" y="266"/>
                </a:cxn>
                <a:cxn ang="0">
                  <a:pos x="11" y="157"/>
                </a:cxn>
                <a:cxn ang="0">
                  <a:pos x="11" y="51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51"/>
                </a:cxn>
                <a:cxn ang="0">
                  <a:pos x="0" y="157"/>
                </a:cxn>
                <a:cxn ang="0">
                  <a:pos x="0" y="266"/>
                </a:cxn>
                <a:cxn ang="0">
                  <a:pos x="0" y="320"/>
                </a:cxn>
                <a:cxn ang="0">
                  <a:pos x="0" y="320"/>
                </a:cxn>
                <a:cxn ang="0">
                  <a:pos x="11" y="320"/>
                </a:cxn>
              </a:cxnLst>
              <a:rect l="0" t="0" r="r" b="b"/>
              <a:pathLst>
                <a:path w="11" h="320">
                  <a:moveTo>
                    <a:pt x="11" y="320"/>
                  </a:moveTo>
                  <a:lnTo>
                    <a:pt x="11" y="320"/>
                  </a:lnTo>
                  <a:lnTo>
                    <a:pt x="11" y="266"/>
                  </a:lnTo>
                  <a:lnTo>
                    <a:pt x="11" y="157"/>
                  </a:lnTo>
                  <a:lnTo>
                    <a:pt x="11" y="51"/>
                  </a:lnTo>
                  <a:lnTo>
                    <a:pt x="11" y="0"/>
                  </a:lnTo>
                  <a:lnTo>
                    <a:pt x="0" y="0"/>
                  </a:lnTo>
                  <a:lnTo>
                    <a:pt x="0" y="51"/>
                  </a:lnTo>
                  <a:lnTo>
                    <a:pt x="0" y="157"/>
                  </a:lnTo>
                  <a:lnTo>
                    <a:pt x="0" y="266"/>
                  </a:lnTo>
                  <a:lnTo>
                    <a:pt x="0" y="320"/>
                  </a:lnTo>
                  <a:lnTo>
                    <a:pt x="0" y="320"/>
                  </a:lnTo>
                  <a:lnTo>
                    <a:pt x="11" y="3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92" name="Freeform 248"/>
            <p:cNvSpPr>
              <a:spLocks/>
            </p:cNvSpPr>
            <p:nvPr/>
          </p:nvSpPr>
          <p:spPr bwMode="auto">
            <a:xfrm>
              <a:off x="3154" y="3207"/>
              <a:ext cx="4" cy="9"/>
            </a:xfrm>
            <a:custGeom>
              <a:avLst/>
              <a:gdLst/>
              <a:ahLst/>
              <a:cxnLst>
                <a:cxn ang="0">
                  <a:pos x="6" y="28"/>
                </a:cxn>
                <a:cxn ang="0">
                  <a:pos x="11" y="22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22"/>
                </a:cxn>
                <a:cxn ang="0">
                  <a:pos x="6" y="17"/>
                </a:cxn>
                <a:cxn ang="0">
                  <a:pos x="6" y="28"/>
                </a:cxn>
                <a:cxn ang="0">
                  <a:pos x="11" y="28"/>
                </a:cxn>
                <a:cxn ang="0">
                  <a:pos x="11" y="22"/>
                </a:cxn>
                <a:cxn ang="0">
                  <a:pos x="6" y="28"/>
                </a:cxn>
              </a:cxnLst>
              <a:rect l="0" t="0" r="r" b="b"/>
              <a:pathLst>
                <a:path w="11" h="28">
                  <a:moveTo>
                    <a:pt x="6" y="28"/>
                  </a:moveTo>
                  <a:lnTo>
                    <a:pt x="11" y="22"/>
                  </a:lnTo>
                  <a:lnTo>
                    <a:pt x="11" y="0"/>
                  </a:lnTo>
                  <a:lnTo>
                    <a:pt x="0" y="0"/>
                  </a:lnTo>
                  <a:lnTo>
                    <a:pt x="0" y="22"/>
                  </a:lnTo>
                  <a:lnTo>
                    <a:pt x="6" y="17"/>
                  </a:lnTo>
                  <a:lnTo>
                    <a:pt x="6" y="28"/>
                  </a:lnTo>
                  <a:lnTo>
                    <a:pt x="11" y="28"/>
                  </a:lnTo>
                  <a:lnTo>
                    <a:pt x="11" y="22"/>
                  </a:lnTo>
                  <a:lnTo>
                    <a:pt x="6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93" name="Freeform 249"/>
            <p:cNvSpPr>
              <a:spLocks/>
            </p:cNvSpPr>
            <p:nvPr/>
          </p:nvSpPr>
          <p:spPr bwMode="auto">
            <a:xfrm>
              <a:off x="3142" y="3208"/>
              <a:ext cx="14" cy="6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9" y="0"/>
                </a:cxn>
                <a:cxn ang="0">
                  <a:pos x="0" y="18"/>
                </a:cxn>
              </a:cxnLst>
              <a:rect l="0" t="0" r="r" b="b"/>
              <a:pathLst>
                <a:path w="42" h="18">
                  <a:moveTo>
                    <a:pt x="42" y="0"/>
                  </a:moveTo>
                  <a:lnTo>
                    <a:pt x="19" y="0"/>
                  </a:lnTo>
                  <a:lnTo>
                    <a:pt x="0" y="18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94" name="Freeform 250"/>
            <p:cNvSpPr>
              <a:spLocks/>
            </p:cNvSpPr>
            <p:nvPr/>
          </p:nvSpPr>
          <p:spPr bwMode="auto">
            <a:xfrm>
              <a:off x="2937" y="3098"/>
              <a:ext cx="179" cy="117"/>
            </a:xfrm>
            <a:custGeom>
              <a:avLst/>
              <a:gdLst/>
              <a:ahLst/>
              <a:cxnLst>
                <a:cxn ang="0">
                  <a:pos x="538" y="347"/>
                </a:cxn>
                <a:cxn ang="0">
                  <a:pos x="538" y="350"/>
                </a:cxn>
                <a:cxn ang="0">
                  <a:pos x="0" y="350"/>
                </a:cxn>
                <a:cxn ang="0">
                  <a:pos x="0" y="333"/>
                </a:cxn>
                <a:cxn ang="0">
                  <a:pos x="0" y="285"/>
                </a:cxn>
                <a:cxn ang="0">
                  <a:pos x="0" y="180"/>
                </a:cxn>
                <a:cxn ang="0">
                  <a:pos x="0" y="73"/>
                </a:cxn>
                <a:cxn ang="0">
                  <a:pos x="0" y="21"/>
                </a:cxn>
                <a:cxn ang="0">
                  <a:pos x="2" y="14"/>
                </a:cxn>
                <a:cxn ang="0">
                  <a:pos x="6" y="8"/>
                </a:cxn>
                <a:cxn ang="0">
                  <a:pos x="12" y="2"/>
                </a:cxn>
                <a:cxn ang="0">
                  <a:pos x="24" y="0"/>
                </a:cxn>
                <a:cxn ang="0">
                  <a:pos x="32" y="0"/>
                </a:cxn>
                <a:cxn ang="0">
                  <a:pos x="50" y="0"/>
                </a:cxn>
                <a:cxn ang="0">
                  <a:pos x="74" y="0"/>
                </a:cxn>
                <a:cxn ang="0">
                  <a:pos x="106" y="0"/>
                </a:cxn>
                <a:cxn ang="0">
                  <a:pos x="142" y="0"/>
                </a:cxn>
                <a:cxn ang="0">
                  <a:pos x="182" y="0"/>
                </a:cxn>
                <a:cxn ang="0">
                  <a:pos x="224" y="0"/>
                </a:cxn>
                <a:cxn ang="0">
                  <a:pos x="268" y="0"/>
                </a:cxn>
                <a:cxn ang="0">
                  <a:pos x="312" y="0"/>
                </a:cxn>
                <a:cxn ang="0">
                  <a:pos x="355" y="0"/>
                </a:cxn>
                <a:cxn ang="0">
                  <a:pos x="395" y="0"/>
                </a:cxn>
                <a:cxn ang="0">
                  <a:pos x="431" y="0"/>
                </a:cxn>
                <a:cxn ang="0">
                  <a:pos x="463" y="0"/>
                </a:cxn>
                <a:cxn ang="0">
                  <a:pos x="487" y="0"/>
                </a:cxn>
                <a:cxn ang="0">
                  <a:pos x="504" y="0"/>
                </a:cxn>
                <a:cxn ang="0">
                  <a:pos x="512" y="0"/>
                </a:cxn>
                <a:cxn ang="0">
                  <a:pos x="523" y="1"/>
                </a:cxn>
                <a:cxn ang="0">
                  <a:pos x="531" y="6"/>
                </a:cxn>
                <a:cxn ang="0">
                  <a:pos x="536" y="13"/>
                </a:cxn>
                <a:cxn ang="0">
                  <a:pos x="538" y="22"/>
                </a:cxn>
                <a:cxn ang="0">
                  <a:pos x="538" y="78"/>
                </a:cxn>
                <a:cxn ang="0">
                  <a:pos x="538" y="189"/>
                </a:cxn>
                <a:cxn ang="0">
                  <a:pos x="538" y="298"/>
                </a:cxn>
                <a:cxn ang="0">
                  <a:pos x="538" y="347"/>
                </a:cxn>
              </a:cxnLst>
              <a:rect l="0" t="0" r="r" b="b"/>
              <a:pathLst>
                <a:path w="538" h="350">
                  <a:moveTo>
                    <a:pt x="538" y="347"/>
                  </a:moveTo>
                  <a:lnTo>
                    <a:pt x="538" y="350"/>
                  </a:lnTo>
                  <a:lnTo>
                    <a:pt x="0" y="350"/>
                  </a:lnTo>
                  <a:lnTo>
                    <a:pt x="0" y="333"/>
                  </a:lnTo>
                  <a:lnTo>
                    <a:pt x="0" y="285"/>
                  </a:lnTo>
                  <a:lnTo>
                    <a:pt x="0" y="180"/>
                  </a:lnTo>
                  <a:lnTo>
                    <a:pt x="0" y="73"/>
                  </a:lnTo>
                  <a:lnTo>
                    <a:pt x="0" y="21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24" y="0"/>
                  </a:lnTo>
                  <a:lnTo>
                    <a:pt x="32" y="0"/>
                  </a:lnTo>
                  <a:lnTo>
                    <a:pt x="50" y="0"/>
                  </a:lnTo>
                  <a:lnTo>
                    <a:pt x="74" y="0"/>
                  </a:lnTo>
                  <a:lnTo>
                    <a:pt x="106" y="0"/>
                  </a:lnTo>
                  <a:lnTo>
                    <a:pt x="142" y="0"/>
                  </a:lnTo>
                  <a:lnTo>
                    <a:pt x="182" y="0"/>
                  </a:lnTo>
                  <a:lnTo>
                    <a:pt x="224" y="0"/>
                  </a:lnTo>
                  <a:lnTo>
                    <a:pt x="268" y="0"/>
                  </a:lnTo>
                  <a:lnTo>
                    <a:pt x="312" y="0"/>
                  </a:lnTo>
                  <a:lnTo>
                    <a:pt x="355" y="0"/>
                  </a:lnTo>
                  <a:lnTo>
                    <a:pt x="395" y="0"/>
                  </a:lnTo>
                  <a:lnTo>
                    <a:pt x="431" y="0"/>
                  </a:lnTo>
                  <a:lnTo>
                    <a:pt x="463" y="0"/>
                  </a:lnTo>
                  <a:lnTo>
                    <a:pt x="487" y="0"/>
                  </a:lnTo>
                  <a:lnTo>
                    <a:pt x="504" y="0"/>
                  </a:lnTo>
                  <a:lnTo>
                    <a:pt x="512" y="0"/>
                  </a:lnTo>
                  <a:lnTo>
                    <a:pt x="523" y="1"/>
                  </a:lnTo>
                  <a:lnTo>
                    <a:pt x="531" y="6"/>
                  </a:lnTo>
                  <a:lnTo>
                    <a:pt x="536" y="13"/>
                  </a:lnTo>
                  <a:lnTo>
                    <a:pt x="538" y="22"/>
                  </a:lnTo>
                  <a:lnTo>
                    <a:pt x="538" y="78"/>
                  </a:lnTo>
                  <a:lnTo>
                    <a:pt x="538" y="189"/>
                  </a:lnTo>
                  <a:lnTo>
                    <a:pt x="538" y="298"/>
                  </a:lnTo>
                  <a:lnTo>
                    <a:pt x="538" y="347"/>
                  </a:lnTo>
                  <a:close/>
                </a:path>
              </a:pathLst>
            </a:custGeom>
            <a:solidFill>
              <a:srgbClr val="BFCCD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95" name="Freeform 251"/>
            <p:cNvSpPr>
              <a:spLocks/>
            </p:cNvSpPr>
            <p:nvPr/>
          </p:nvSpPr>
          <p:spPr bwMode="auto">
            <a:xfrm>
              <a:off x="3114" y="3213"/>
              <a:ext cx="4" cy="4"/>
            </a:xfrm>
            <a:custGeom>
              <a:avLst/>
              <a:gdLst/>
              <a:ahLst/>
              <a:cxnLst>
                <a:cxn ang="0">
                  <a:pos x="6" y="10"/>
                </a:cxn>
                <a:cxn ang="0">
                  <a:pos x="11" y="5"/>
                </a:cxn>
                <a:cxn ang="0">
                  <a:pos x="11" y="2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6" y="0"/>
                </a:cxn>
                <a:cxn ang="0">
                  <a:pos x="6" y="10"/>
                </a:cxn>
                <a:cxn ang="0">
                  <a:pos x="11" y="10"/>
                </a:cxn>
                <a:cxn ang="0">
                  <a:pos x="11" y="5"/>
                </a:cxn>
                <a:cxn ang="0">
                  <a:pos x="6" y="10"/>
                </a:cxn>
              </a:cxnLst>
              <a:rect l="0" t="0" r="r" b="b"/>
              <a:pathLst>
                <a:path w="11" h="10">
                  <a:moveTo>
                    <a:pt x="6" y="10"/>
                  </a:moveTo>
                  <a:lnTo>
                    <a:pt x="11" y="5"/>
                  </a:lnTo>
                  <a:lnTo>
                    <a:pt x="11" y="2"/>
                  </a:lnTo>
                  <a:lnTo>
                    <a:pt x="0" y="2"/>
                  </a:lnTo>
                  <a:lnTo>
                    <a:pt x="0" y="5"/>
                  </a:lnTo>
                  <a:lnTo>
                    <a:pt x="6" y="0"/>
                  </a:lnTo>
                  <a:lnTo>
                    <a:pt x="6" y="10"/>
                  </a:lnTo>
                  <a:lnTo>
                    <a:pt x="11" y="10"/>
                  </a:lnTo>
                  <a:lnTo>
                    <a:pt x="11" y="5"/>
                  </a:lnTo>
                  <a:lnTo>
                    <a:pt x="6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96" name="Freeform 252"/>
            <p:cNvSpPr>
              <a:spLocks/>
            </p:cNvSpPr>
            <p:nvPr/>
          </p:nvSpPr>
          <p:spPr bwMode="auto">
            <a:xfrm>
              <a:off x="2935" y="3213"/>
              <a:ext cx="181" cy="4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5" y="10"/>
                </a:cxn>
                <a:cxn ang="0">
                  <a:pos x="543" y="10"/>
                </a:cxn>
                <a:cxn ang="0">
                  <a:pos x="543" y="0"/>
                </a:cxn>
                <a:cxn ang="0">
                  <a:pos x="5" y="0"/>
                </a:cxn>
                <a:cxn ang="0">
                  <a:pos x="11" y="5"/>
                </a:cxn>
                <a:cxn ang="0">
                  <a:pos x="0" y="5"/>
                </a:cxn>
                <a:cxn ang="0">
                  <a:pos x="0" y="10"/>
                </a:cxn>
                <a:cxn ang="0">
                  <a:pos x="5" y="10"/>
                </a:cxn>
                <a:cxn ang="0">
                  <a:pos x="0" y="5"/>
                </a:cxn>
              </a:cxnLst>
              <a:rect l="0" t="0" r="r" b="b"/>
              <a:pathLst>
                <a:path w="543" h="10">
                  <a:moveTo>
                    <a:pt x="0" y="5"/>
                  </a:moveTo>
                  <a:lnTo>
                    <a:pt x="5" y="10"/>
                  </a:lnTo>
                  <a:lnTo>
                    <a:pt x="543" y="10"/>
                  </a:lnTo>
                  <a:lnTo>
                    <a:pt x="543" y="0"/>
                  </a:lnTo>
                  <a:lnTo>
                    <a:pt x="5" y="0"/>
                  </a:lnTo>
                  <a:lnTo>
                    <a:pt x="11" y="5"/>
                  </a:lnTo>
                  <a:lnTo>
                    <a:pt x="0" y="5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97" name="Freeform 253"/>
            <p:cNvSpPr>
              <a:spLocks/>
            </p:cNvSpPr>
            <p:nvPr/>
          </p:nvSpPr>
          <p:spPr bwMode="auto">
            <a:xfrm>
              <a:off x="2935" y="3209"/>
              <a:ext cx="4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7"/>
                </a:cxn>
                <a:cxn ang="0">
                  <a:pos x="11" y="17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0" y="0"/>
                </a:cxn>
              </a:cxnLst>
              <a:rect l="0" t="0" r="r" b="b"/>
              <a:pathLst>
                <a:path w="11" h="17">
                  <a:moveTo>
                    <a:pt x="0" y="0"/>
                  </a:moveTo>
                  <a:lnTo>
                    <a:pt x="0" y="0"/>
                  </a:lnTo>
                  <a:lnTo>
                    <a:pt x="0" y="17"/>
                  </a:lnTo>
                  <a:lnTo>
                    <a:pt x="11" y="17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98" name="Freeform 254"/>
            <p:cNvSpPr>
              <a:spLocks/>
            </p:cNvSpPr>
            <p:nvPr/>
          </p:nvSpPr>
          <p:spPr bwMode="auto">
            <a:xfrm>
              <a:off x="2935" y="3105"/>
              <a:ext cx="4" cy="1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52"/>
                </a:cxn>
                <a:cxn ang="0">
                  <a:pos x="0" y="159"/>
                </a:cxn>
                <a:cxn ang="0">
                  <a:pos x="0" y="264"/>
                </a:cxn>
                <a:cxn ang="0">
                  <a:pos x="0" y="312"/>
                </a:cxn>
                <a:cxn ang="0">
                  <a:pos x="11" y="312"/>
                </a:cxn>
                <a:cxn ang="0">
                  <a:pos x="11" y="264"/>
                </a:cxn>
                <a:cxn ang="0">
                  <a:pos x="11" y="159"/>
                </a:cxn>
                <a:cxn ang="0">
                  <a:pos x="11" y="52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0" y="0"/>
                </a:cxn>
              </a:cxnLst>
              <a:rect l="0" t="0" r="r" b="b"/>
              <a:pathLst>
                <a:path w="11" h="312">
                  <a:moveTo>
                    <a:pt x="0" y="0"/>
                  </a:moveTo>
                  <a:lnTo>
                    <a:pt x="0" y="0"/>
                  </a:lnTo>
                  <a:lnTo>
                    <a:pt x="0" y="52"/>
                  </a:lnTo>
                  <a:lnTo>
                    <a:pt x="0" y="159"/>
                  </a:lnTo>
                  <a:lnTo>
                    <a:pt x="0" y="264"/>
                  </a:lnTo>
                  <a:lnTo>
                    <a:pt x="0" y="312"/>
                  </a:lnTo>
                  <a:lnTo>
                    <a:pt x="11" y="312"/>
                  </a:lnTo>
                  <a:lnTo>
                    <a:pt x="11" y="264"/>
                  </a:lnTo>
                  <a:lnTo>
                    <a:pt x="11" y="159"/>
                  </a:lnTo>
                  <a:lnTo>
                    <a:pt x="11" y="52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99" name="Freeform 255"/>
            <p:cNvSpPr>
              <a:spLocks/>
            </p:cNvSpPr>
            <p:nvPr/>
          </p:nvSpPr>
          <p:spPr bwMode="auto">
            <a:xfrm>
              <a:off x="2935" y="3096"/>
              <a:ext cx="10" cy="9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9" y="0"/>
                </a:cxn>
                <a:cxn ang="0">
                  <a:pos x="16" y="3"/>
                </a:cxn>
                <a:cxn ang="0">
                  <a:pos x="7" y="11"/>
                </a:cxn>
                <a:cxn ang="0">
                  <a:pos x="1" y="19"/>
                </a:cxn>
                <a:cxn ang="0">
                  <a:pos x="0" y="27"/>
                </a:cxn>
                <a:cxn ang="0">
                  <a:pos x="11" y="27"/>
                </a:cxn>
                <a:cxn ang="0">
                  <a:pos x="12" y="22"/>
                </a:cxn>
                <a:cxn ang="0">
                  <a:pos x="15" y="16"/>
                </a:cxn>
                <a:cxn ang="0">
                  <a:pos x="19" y="14"/>
                </a:cxn>
                <a:cxn ang="0">
                  <a:pos x="29" y="11"/>
                </a:cxn>
                <a:cxn ang="0">
                  <a:pos x="29" y="11"/>
                </a:cxn>
                <a:cxn ang="0">
                  <a:pos x="29" y="0"/>
                </a:cxn>
              </a:cxnLst>
              <a:rect l="0" t="0" r="r" b="b"/>
              <a:pathLst>
                <a:path w="29" h="27">
                  <a:moveTo>
                    <a:pt x="29" y="0"/>
                  </a:moveTo>
                  <a:lnTo>
                    <a:pt x="29" y="0"/>
                  </a:lnTo>
                  <a:lnTo>
                    <a:pt x="16" y="3"/>
                  </a:lnTo>
                  <a:lnTo>
                    <a:pt x="7" y="11"/>
                  </a:lnTo>
                  <a:lnTo>
                    <a:pt x="1" y="19"/>
                  </a:lnTo>
                  <a:lnTo>
                    <a:pt x="0" y="27"/>
                  </a:lnTo>
                  <a:lnTo>
                    <a:pt x="11" y="27"/>
                  </a:lnTo>
                  <a:lnTo>
                    <a:pt x="12" y="22"/>
                  </a:lnTo>
                  <a:lnTo>
                    <a:pt x="15" y="16"/>
                  </a:lnTo>
                  <a:lnTo>
                    <a:pt x="19" y="14"/>
                  </a:lnTo>
                  <a:lnTo>
                    <a:pt x="29" y="11"/>
                  </a:lnTo>
                  <a:lnTo>
                    <a:pt x="29" y="11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00" name="Freeform 256"/>
            <p:cNvSpPr>
              <a:spLocks/>
            </p:cNvSpPr>
            <p:nvPr/>
          </p:nvSpPr>
          <p:spPr bwMode="auto">
            <a:xfrm>
              <a:off x="2945" y="3096"/>
              <a:ext cx="163" cy="4"/>
            </a:xfrm>
            <a:custGeom>
              <a:avLst/>
              <a:gdLst/>
              <a:ahLst/>
              <a:cxnLst>
                <a:cxn ang="0">
                  <a:pos x="488" y="0"/>
                </a:cxn>
                <a:cxn ang="0">
                  <a:pos x="488" y="0"/>
                </a:cxn>
                <a:cxn ang="0">
                  <a:pos x="480" y="0"/>
                </a:cxn>
                <a:cxn ang="0">
                  <a:pos x="463" y="0"/>
                </a:cxn>
                <a:cxn ang="0">
                  <a:pos x="439" y="0"/>
                </a:cxn>
                <a:cxn ang="0">
                  <a:pos x="407" y="0"/>
                </a:cxn>
                <a:cxn ang="0">
                  <a:pos x="371" y="0"/>
                </a:cxn>
                <a:cxn ang="0">
                  <a:pos x="331" y="0"/>
                </a:cxn>
                <a:cxn ang="0">
                  <a:pos x="288" y="0"/>
                </a:cxn>
                <a:cxn ang="0">
                  <a:pos x="244" y="0"/>
                </a:cxn>
                <a:cxn ang="0">
                  <a:pos x="200" y="0"/>
                </a:cxn>
                <a:cxn ang="0">
                  <a:pos x="158" y="0"/>
                </a:cxn>
                <a:cxn ang="0">
                  <a:pos x="118" y="0"/>
                </a:cxn>
                <a:cxn ang="0">
                  <a:pos x="82" y="0"/>
                </a:cxn>
                <a:cxn ang="0">
                  <a:pos x="50" y="0"/>
                </a:cxn>
                <a:cxn ang="0">
                  <a:pos x="26" y="0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8" y="11"/>
                </a:cxn>
                <a:cxn ang="0">
                  <a:pos x="26" y="11"/>
                </a:cxn>
                <a:cxn ang="0">
                  <a:pos x="50" y="11"/>
                </a:cxn>
                <a:cxn ang="0">
                  <a:pos x="82" y="11"/>
                </a:cxn>
                <a:cxn ang="0">
                  <a:pos x="118" y="11"/>
                </a:cxn>
                <a:cxn ang="0">
                  <a:pos x="158" y="11"/>
                </a:cxn>
                <a:cxn ang="0">
                  <a:pos x="200" y="11"/>
                </a:cxn>
                <a:cxn ang="0">
                  <a:pos x="244" y="11"/>
                </a:cxn>
                <a:cxn ang="0">
                  <a:pos x="288" y="11"/>
                </a:cxn>
                <a:cxn ang="0">
                  <a:pos x="331" y="11"/>
                </a:cxn>
                <a:cxn ang="0">
                  <a:pos x="371" y="11"/>
                </a:cxn>
                <a:cxn ang="0">
                  <a:pos x="407" y="11"/>
                </a:cxn>
                <a:cxn ang="0">
                  <a:pos x="439" y="11"/>
                </a:cxn>
                <a:cxn ang="0">
                  <a:pos x="463" y="11"/>
                </a:cxn>
                <a:cxn ang="0">
                  <a:pos x="480" y="11"/>
                </a:cxn>
                <a:cxn ang="0">
                  <a:pos x="488" y="11"/>
                </a:cxn>
                <a:cxn ang="0">
                  <a:pos x="488" y="11"/>
                </a:cxn>
                <a:cxn ang="0">
                  <a:pos x="488" y="0"/>
                </a:cxn>
              </a:cxnLst>
              <a:rect l="0" t="0" r="r" b="b"/>
              <a:pathLst>
                <a:path w="488" h="11">
                  <a:moveTo>
                    <a:pt x="488" y="0"/>
                  </a:moveTo>
                  <a:lnTo>
                    <a:pt x="488" y="0"/>
                  </a:lnTo>
                  <a:lnTo>
                    <a:pt x="480" y="0"/>
                  </a:lnTo>
                  <a:lnTo>
                    <a:pt x="463" y="0"/>
                  </a:lnTo>
                  <a:lnTo>
                    <a:pt x="439" y="0"/>
                  </a:lnTo>
                  <a:lnTo>
                    <a:pt x="407" y="0"/>
                  </a:lnTo>
                  <a:lnTo>
                    <a:pt x="371" y="0"/>
                  </a:lnTo>
                  <a:lnTo>
                    <a:pt x="331" y="0"/>
                  </a:lnTo>
                  <a:lnTo>
                    <a:pt x="288" y="0"/>
                  </a:lnTo>
                  <a:lnTo>
                    <a:pt x="244" y="0"/>
                  </a:lnTo>
                  <a:lnTo>
                    <a:pt x="200" y="0"/>
                  </a:lnTo>
                  <a:lnTo>
                    <a:pt x="158" y="0"/>
                  </a:lnTo>
                  <a:lnTo>
                    <a:pt x="118" y="0"/>
                  </a:lnTo>
                  <a:lnTo>
                    <a:pt x="82" y="0"/>
                  </a:lnTo>
                  <a:lnTo>
                    <a:pt x="50" y="0"/>
                  </a:lnTo>
                  <a:lnTo>
                    <a:pt x="26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8" y="11"/>
                  </a:lnTo>
                  <a:lnTo>
                    <a:pt x="26" y="11"/>
                  </a:lnTo>
                  <a:lnTo>
                    <a:pt x="50" y="11"/>
                  </a:lnTo>
                  <a:lnTo>
                    <a:pt x="82" y="11"/>
                  </a:lnTo>
                  <a:lnTo>
                    <a:pt x="118" y="11"/>
                  </a:lnTo>
                  <a:lnTo>
                    <a:pt x="158" y="11"/>
                  </a:lnTo>
                  <a:lnTo>
                    <a:pt x="200" y="11"/>
                  </a:lnTo>
                  <a:lnTo>
                    <a:pt x="244" y="11"/>
                  </a:lnTo>
                  <a:lnTo>
                    <a:pt x="288" y="11"/>
                  </a:lnTo>
                  <a:lnTo>
                    <a:pt x="331" y="11"/>
                  </a:lnTo>
                  <a:lnTo>
                    <a:pt x="371" y="11"/>
                  </a:lnTo>
                  <a:lnTo>
                    <a:pt x="407" y="11"/>
                  </a:lnTo>
                  <a:lnTo>
                    <a:pt x="439" y="11"/>
                  </a:lnTo>
                  <a:lnTo>
                    <a:pt x="463" y="11"/>
                  </a:lnTo>
                  <a:lnTo>
                    <a:pt x="480" y="11"/>
                  </a:lnTo>
                  <a:lnTo>
                    <a:pt x="488" y="11"/>
                  </a:lnTo>
                  <a:lnTo>
                    <a:pt x="488" y="11"/>
                  </a:lnTo>
                  <a:lnTo>
                    <a:pt x="48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01" name="Freeform 257"/>
            <p:cNvSpPr>
              <a:spLocks/>
            </p:cNvSpPr>
            <p:nvPr/>
          </p:nvSpPr>
          <p:spPr bwMode="auto">
            <a:xfrm>
              <a:off x="3108" y="3096"/>
              <a:ext cx="10" cy="10"/>
            </a:xfrm>
            <a:custGeom>
              <a:avLst/>
              <a:gdLst/>
              <a:ahLst/>
              <a:cxnLst>
                <a:cxn ang="0">
                  <a:pos x="31" y="28"/>
                </a:cxn>
                <a:cxn ang="0">
                  <a:pos x="31" y="28"/>
                </a:cxn>
                <a:cxn ang="0">
                  <a:pos x="30" y="18"/>
                </a:cxn>
                <a:cxn ang="0">
                  <a:pos x="23" y="8"/>
                </a:cxn>
                <a:cxn ang="0">
                  <a:pos x="12" y="2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10" y="12"/>
                </a:cxn>
                <a:cxn ang="0">
                  <a:pos x="15" y="16"/>
                </a:cxn>
                <a:cxn ang="0">
                  <a:pos x="19" y="20"/>
                </a:cxn>
                <a:cxn ang="0">
                  <a:pos x="20" y="28"/>
                </a:cxn>
                <a:cxn ang="0">
                  <a:pos x="20" y="28"/>
                </a:cxn>
                <a:cxn ang="0">
                  <a:pos x="31" y="28"/>
                </a:cxn>
              </a:cxnLst>
              <a:rect l="0" t="0" r="r" b="b"/>
              <a:pathLst>
                <a:path w="31" h="28">
                  <a:moveTo>
                    <a:pt x="31" y="28"/>
                  </a:moveTo>
                  <a:lnTo>
                    <a:pt x="31" y="28"/>
                  </a:lnTo>
                  <a:lnTo>
                    <a:pt x="30" y="18"/>
                  </a:lnTo>
                  <a:lnTo>
                    <a:pt x="23" y="8"/>
                  </a:lnTo>
                  <a:lnTo>
                    <a:pt x="12" y="2"/>
                  </a:lnTo>
                  <a:lnTo>
                    <a:pt x="0" y="0"/>
                  </a:lnTo>
                  <a:lnTo>
                    <a:pt x="0" y="11"/>
                  </a:lnTo>
                  <a:lnTo>
                    <a:pt x="10" y="12"/>
                  </a:lnTo>
                  <a:lnTo>
                    <a:pt x="15" y="16"/>
                  </a:lnTo>
                  <a:lnTo>
                    <a:pt x="19" y="20"/>
                  </a:lnTo>
                  <a:lnTo>
                    <a:pt x="20" y="28"/>
                  </a:lnTo>
                  <a:lnTo>
                    <a:pt x="20" y="28"/>
                  </a:lnTo>
                  <a:lnTo>
                    <a:pt x="31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02" name="Freeform 258"/>
            <p:cNvSpPr>
              <a:spLocks/>
            </p:cNvSpPr>
            <p:nvPr/>
          </p:nvSpPr>
          <p:spPr bwMode="auto">
            <a:xfrm>
              <a:off x="3114" y="3106"/>
              <a:ext cx="4" cy="108"/>
            </a:xfrm>
            <a:custGeom>
              <a:avLst/>
              <a:gdLst/>
              <a:ahLst/>
              <a:cxnLst>
                <a:cxn ang="0">
                  <a:pos x="11" y="325"/>
                </a:cxn>
                <a:cxn ang="0">
                  <a:pos x="11" y="325"/>
                </a:cxn>
                <a:cxn ang="0">
                  <a:pos x="11" y="276"/>
                </a:cxn>
                <a:cxn ang="0">
                  <a:pos x="11" y="167"/>
                </a:cxn>
                <a:cxn ang="0">
                  <a:pos x="11" y="56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56"/>
                </a:cxn>
                <a:cxn ang="0">
                  <a:pos x="0" y="167"/>
                </a:cxn>
                <a:cxn ang="0">
                  <a:pos x="0" y="276"/>
                </a:cxn>
                <a:cxn ang="0">
                  <a:pos x="0" y="325"/>
                </a:cxn>
                <a:cxn ang="0">
                  <a:pos x="0" y="325"/>
                </a:cxn>
                <a:cxn ang="0">
                  <a:pos x="11" y="325"/>
                </a:cxn>
              </a:cxnLst>
              <a:rect l="0" t="0" r="r" b="b"/>
              <a:pathLst>
                <a:path w="11" h="325">
                  <a:moveTo>
                    <a:pt x="11" y="325"/>
                  </a:moveTo>
                  <a:lnTo>
                    <a:pt x="11" y="325"/>
                  </a:lnTo>
                  <a:lnTo>
                    <a:pt x="11" y="276"/>
                  </a:lnTo>
                  <a:lnTo>
                    <a:pt x="11" y="167"/>
                  </a:lnTo>
                  <a:lnTo>
                    <a:pt x="11" y="56"/>
                  </a:lnTo>
                  <a:lnTo>
                    <a:pt x="11" y="0"/>
                  </a:lnTo>
                  <a:lnTo>
                    <a:pt x="0" y="0"/>
                  </a:lnTo>
                  <a:lnTo>
                    <a:pt x="0" y="56"/>
                  </a:lnTo>
                  <a:lnTo>
                    <a:pt x="0" y="167"/>
                  </a:lnTo>
                  <a:lnTo>
                    <a:pt x="0" y="276"/>
                  </a:lnTo>
                  <a:lnTo>
                    <a:pt x="0" y="325"/>
                  </a:lnTo>
                  <a:lnTo>
                    <a:pt x="0" y="325"/>
                  </a:lnTo>
                  <a:lnTo>
                    <a:pt x="11" y="3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03" name="Rectangle 259"/>
            <p:cNvSpPr>
              <a:spLocks noChangeArrowheads="1"/>
            </p:cNvSpPr>
            <p:nvPr/>
          </p:nvSpPr>
          <p:spPr bwMode="auto">
            <a:xfrm>
              <a:off x="2965" y="3105"/>
              <a:ext cx="39" cy="96"/>
            </a:xfrm>
            <a:prstGeom prst="rect">
              <a:avLst/>
            </a:prstGeom>
            <a:solidFill>
              <a:srgbClr val="A5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04" name="Rectangle 260"/>
            <p:cNvSpPr>
              <a:spLocks noChangeArrowheads="1"/>
            </p:cNvSpPr>
            <p:nvPr/>
          </p:nvSpPr>
          <p:spPr bwMode="auto">
            <a:xfrm>
              <a:off x="2965" y="3105"/>
              <a:ext cx="39" cy="96"/>
            </a:xfrm>
            <a:prstGeom prst="rect">
              <a:avLst/>
            </a:prstGeom>
            <a:solidFill>
              <a:schemeClr val="tx2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6725" name="Object 581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07875430"/>
              </p:ext>
            </p:extLst>
          </p:nvPr>
        </p:nvGraphicFramePr>
        <p:xfrm>
          <a:off x="7265010" y="530469"/>
          <a:ext cx="1776413" cy="317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8" name="Clip" r:id="rId11" imgW="1776413" imgH="3170238" progId="">
                  <p:embed/>
                </p:oleObj>
              </mc:Choice>
              <mc:Fallback>
                <p:oleObj name="Clip" r:id="rId11" imgW="1776413" imgH="3170238" progId="">
                  <p:embed/>
                  <p:pic>
                    <p:nvPicPr>
                      <p:cNvPr id="0" name="Picture 59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5010" y="530469"/>
                        <a:ext cx="1776413" cy="3170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98575" cy="11509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1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61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1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614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Bio of Joe Mama (continued)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8686800" cy="3962400"/>
          </a:xfrm>
        </p:spPr>
        <p:txBody>
          <a:bodyPr/>
          <a:lstStyle/>
          <a:p>
            <a:r>
              <a:rPr lang="en-US" sz="2800" dirty="0"/>
              <a:t>I want to make the first wall climbing robot at UF.</a:t>
            </a:r>
          </a:p>
          <a:p>
            <a:r>
              <a:rPr lang="en-US" sz="2800" dirty="0"/>
              <a:t>I want to start my own company (Joe Mama Inc.) after working at a big company for 2-3 years.  I want to invent something cool!</a:t>
            </a:r>
          </a:p>
          <a:p>
            <a:r>
              <a:rPr lang="en-US" sz="2800" dirty="0"/>
              <a:t>UF classes can be fun if you find the right ones (like this one).  Go to sports events, do intramurals or clubs and get involved in competition teams.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609600"/>
            <a:ext cx="7620000" cy="1371600"/>
          </a:xfrm>
        </p:spPr>
        <p:txBody>
          <a:bodyPr/>
          <a:lstStyle/>
          <a:p>
            <a:r>
              <a:rPr lang="en-US" dirty="0"/>
              <a:t>Presentation Content: </a:t>
            </a:r>
            <a:br>
              <a:rPr lang="en-US" dirty="0"/>
            </a:br>
            <a:r>
              <a:rPr lang="en-US" dirty="0" smtClean="0"/>
              <a:t>Robot Story</a:t>
            </a:r>
            <a:endParaRPr lang="en-US" dirty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0"/>
            <a:ext cx="8763000" cy="4114800"/>
          </a:xfrm>
        </p:spPr>
        <p:txBody>
          <a:bodyPr/>
          <a:lstStyle/>
          <a:p>
            <a:r>
              <a:rPr lang="en-US" dirty="0"/>
              <a:t>Have your team come up with a </a:t>
            </a:r>
            <a:r>
              <a:rPr lang="en-US" dirty="0" smtClean="0"/>
              <a:t>story about your robot’s travel through the maze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609600"/>
            <a:ext cx="7620000" cy="1371600"/>
          </a:xfrm>
        </p:spPr>
        <p:txBody>
          <a:bodyPr/>
          <a:lstStyle/>
          <a:p>
            <a:r>
              <a:rPr lang="en-US"/>
              <a:t>Presentation Content: </a:t>
            </a:r>
            <a:br>
              <a:rPr lang="en-US"/>
            </a:br>
            <a:r>
              <a:rPr lang="en-US"/>
              <a:t>Team Conclusions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0"/>
            <a:ext cx="8763000" cy="4114800"/>
          </a:xfrm>
        </p:spPr>
        <p:txBody>
          <a:bodyPr/>
          <a:lstStyle/>
          <a:p>
            <a:r>
              <a:rPr lang="en-US" dirty="0"/>
              <a:t>Have your team come up with a </a:t>
            </a:r>
            <a:r>
              <a:rPr lang="en-US" dirty="0" smtClean="0"/>
              <a:t>single statement </a:t>
            </a:r>
            <a:r>
              <a:rPr lang="en-US" dirty="0"/>
              <a:t>of what you have gained/learned in this course and words of wisdom to pass on to the next group of students (or your </a:t>
            </a:r>
            <a:r>
              <a:rPr lang="en-US" dirty="0" smtClean="0"/>
              <a:t>brothers/sisters)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763000" cy="4876800"/>
          </a:xfrm>
        </p:spPr>
        <p:txBody>
          <a:bodyPr/>
          <a:lstStyle/>
          <a:p>
            <a:r>
              <a:rPr lang="en-US" sz="2800" dirty="0"/>
              <a:t>Use PowerPoint (see </a:t>
            </a:r>
            <a:r>
              <a:rPr lang="en-US" sz="2800" dirty="0" smtClean="0">
                <a:solidFill>
                  <a:schemeClr val="tx2"/>
                </a:solidFill>
              </a:rPr>
              <a:t>06_Project.pptx</a:t>
            </a:r>
            <a:r>
              <a:rPr lang="en-US" sz="2800" dirty="0" smtClean="0"/>
              <a:t> </a:t>
            </a:r>
            <a:r>
              <a:rPr lang="en-US" sz="2800" dirty="0"/>
              <a:t>on website)</a:t>
            </a:r>
          </a:p>
          <a:p>
            <a:pPr lvl="1"/>
            <a:r>
              <a:rPr lang="en-US" sz="2400" dirty="0"/>
              <a:t>If you have your own laptop, you can use a different presentation program</a:t>
            </a:r>
          </a:p>
          <a:p>
            <a:r>
              <a:rPr lang="en-US" sz="2800" dirty="0"/>
              <a:t>Presentation length is </a:t>
            </a:r>
            <a:r>
              <a:rPr lang="en-US" sz="2800" b="1" u="sng" dirty="0" smtClean="0">
                <a:solidFill>
                  <a:schemeClr val="tx2"/>
                </a:solidFill>
              </a:rPr>
              <a:t>4-6 </a:t>
            </a:r>
            <a:r>
              <a:rPr lang="en-US" sz="2800" b="1" u="sng" dirty="0">
                <a:solidFill>
                  <a:schemeClr val="tx2"/>
                </a:solidFill>
              </a:rPr>
              <a:t>minutes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/>
              <a:t>(including video</a:t>
            </a:r>
            <a:r>
              <a:rPr lang="en-US" sz="2800" dirty="0" smtClean="0"/>
              <a:t>)</a:t>
            </a:r>
          </a:p>
          <a:p>
            <a:pPr lvl="1"/>
            <a:r>
              <a:rPr lang="en-US" sz="2400" b="1" u="sng" dirty="0" smtClean="0">
                <a:solidFill>
                  <a:schemeClr val="tx2"/>
                </a:solidFill>
              </a:rPr>
              <a:t>No more</a:t>
            </a:r>
            <a:r>
              <a:rPr lang="en-US" sz="2400" dirty="0" smtClean="0"/>
              <a:t> than 6 minutes (including your video), </a:t>
            </a:r>
            <a:r>
              <a:rPr lang="en-US" sz="2400" b="1" dirty="0" smtClean="0">
                <a:solidFill>
                  <a:schemeClr val="accent6"/>
                </a:solidFill>
              </a:rPr>
              <a:t>please! </a:t>
            </a:r>
            <a:endParaRPr lang="en-US" sz="2400" b="1" dirty="0">
              <a:solidFill>
                <a:schemeClr val="accent6"/>
              </a:solidFill>
            </a:endParaRPr>
          </a:p>
          <a:p>
            <a:r>
              <a:rPr lang="en-US" sz="2800" dirty="0"/>
              <a:t>All team members should contribute to the presentation creation and all members should speak</a:t>
            </a:r>
          </a:p>
          <a:p>
            <a:r>
              <a:rPr lang="en-US" sz="2800" dirty="0"/>
              <a:t>We will video tape the presentations and post them on the web</a:t>
            </a:r>
          </a:p>
          <a:p>
            <a:pPr lvl="1"/>
            <a:r>
              <a:rPr lang="en-US" sz="2400" dirty="0"/>
              <a:t>Dress up for the </a:t>
            </a:r>
            <a:r>
              <a:rPr lang="en-US" sz="2400" dirty="0" smtClean="0"/>
              <a:t>presentation</a:t>
            </a:r>
            <a:endParaRPr lang="en-US" sz="2400" dirty="0"/>
          </a:p>
          <a:p>
            <a:pPr lvl="2"/>
            <a:r>
              <a:rPr lang="en-US" sz="2000" b="1" dirty="0">
                <a:solidFill>
                  <a:schemeClr val="tx2"/>
                </a:solidFill>
              </a:rPr>
              <a:t>Date clothes or better</a:t>
            </a:r>
          </a:p>
          <a:p>
            <a:pPr lvl="2"/>
            <a:r>
              <a:rPr lang="en-US" sz="2000" dirty="0"/>
              <a:t>No shorts, t-shirts or </a:t>
            </a:r>
            <a:r>
              <a:rPr lang="en-US" sz="2000" dirty="0" smtClean="0"/>
              <a:t>flip-flops</a:t>
            </a:r>
            <a:endParaRPr lang="en-US" sz="2000" dirty="0"/>
          </a:p>
          <a:p>
            <a:endParaRPr lang="en-US" sz="2800" dirty="0"/>
          </a:p>
          <a:p>
            <a:endParaRPr lang="en-US" sz="2800" dirty="0"/>
          </a:p>
        </p:txBody>
      </p:sp>
      <p:grpSp>
        <p:nvGrpSpPr>
          <p:cNvPr id="137220" name="Group 4"/>
          <p:cNvGrpSpPr>
            <a:grpSpLocks/>
          </p:cNvGrpSpPr>
          <p:nvPr/>
        </p:nvGrpSpPr>
        <p:grpSpPr bwMode="auto">
          <a:xfrm>
            <a:off x="6705600" y="1828800"/>
            <a:ext cx="2400300" cy="938213"/>
            <a:chOff x="4128" y="2784"/>
            <a:chExt cx="1512" cy="591"/>
          </a:xfrm>
        </p:grpSpPr>
        <p:sp>
          <p:nvSpPr>
            <p:cNvPr id="137221" name="Rectangle 5"/>
            <p:cNvSpPr>
              <a:spLocks noChangeArrowheads="1"/>
            </p:cNvSpPr>
            <p:nvPr/>
          </p:nvSpPr>
          <p:spPr bwMode="auto">
            <a:xfrm>
              <a:off x="4128" y="3123"/>
              <a:ext cx="1512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lIns="45720" rIns="45720" anchorCtr="1">
              <a:spAutoFit/>
            </a:bodyPr>
            <a:lstStyle/>
            <a:p>
              <a:r>
                <a:rPr lang="en-US" sz="2000" b="1" dirty="0" smtClean="0">
                  <a:solidFill>
                    <a:schemeClr val="tx2"/>
                  </a:solidFill>
                  <a:effectLst/>
                  <a:latin typeface="Courier New" pitchFamily="49" charset="0"/>
                </a:rPr>
                <a:t>06_Project.pptx</a:t>
              </a:r>
              <a:endParaRPr lang="en-US" sz="2000" b="1" dirty="0">
                <a:solidFill>
                  <a:schemeClr val="tx2"/>
                </a:solidFill>
                <a:effectLst/>
                <a:latin typeface="Courier New" pitchFamily="49" charset="0"/>
              </a:endParaRPr>
            </a:p>
          </p:txBody>
        </p:sp>
        <p:grpSp>
          <p:nvGrpSpPr>
            <p:cNvPr id="137222" name="Group 6"/>
            <p:cNvGrpSpPr>
              <a:grpSpLocks/>
            </p:cNvGrpSpPr>
            <p:nvPr/>
          </p:nvGrpSpPr>
          <p:grpSpPr bwMode="auto">
            <a:xfrm>
              <a:off x="4656" y="2784"/>
              <a:ext cx="376" cy="388"/>
              <a:chOff x="2828" y="2829"/>
              <a:chExt cx="376" cy="388"/>
            </a:xfrm>
          </p:grpSpPr>
          <p:sp>
            <p:nvSpPr>
              <p:cNvPr id="137223" name="Freeform 7"/>
              <p:cNvSpPr>
                <a:spLocks/>
              </p:cNvSpPr>
              <p:nvPr/>
            </p:nvSpPr>
            <p:spPr bwMode="auto">
              <a:xfrm>
                <a:off x="2830" y="2831"/>
                <a:ext cx="372" cy="384"/>
              </a:xfrm>
              <a:custGeom>
                <a:avLst/>
                <a:gdLst/>
                <a:ahLst/>
                <a:cxnLst>
                  <a:cxn ang="0">
                    <a:pos x="75" y="1152"/>
                  </a:cxn>
                  <a:cxn ang="0">
                    <a:pos x="157" y="1145"/>
                  </a:cxn>
                  <a:cxn ang="0">
                    <a:pos x="283" y="1135"/>
                  </a:cxn>
                  <a:cxn ang="0">
                    <a:pos x="321" y="1152"/>
                  </a:cxn>
                  <a:cxn ang="0">
                    <a:pos x="776" y="1149"/>
                  </a:cxn>
                  <a:cxn ang="0">
                    <a:pos x="789" y="1149"/>
                  </a:cxn>
                  <a:cxn ang="0">
                    <a:pos x="827" y="1149"/>
                  </a:cxn>
                  <a:cxn ang="0">
                    <a:pos x="877" y="1149"/>
                  </a:cxn>
                  <a:cxn ang="0">
                    <a:pos x="937" y="1149"/>
                  </a:cxn>
                  <a:cxn ang="0">
                    <a:pos x="997" y="1149"/>
                  </a:cxn>
                  <a:cxn ang="0">
                    <a:pos x="1049" y="1149"/>
                  </a:cxn>
                  <a:cxn ang="0">
                    <a:pos x="1087" y="1149"/>
                  </a:cxn>
                  <a:cxn ang="0">
                    <a:pos x="1103" y="1149"/>
                  </a:cxn>
                  <a:cxn ang="0">
                    <a:pos x="1112" y="1148"/>
                  </a:cxn>
                  <a:cxn ang="0">
                    <a:pos x="1116" y="1136"/>
                  </a:cxn>
                  <a:cxn ang="0">
                    <a:pos x="1116" y="574"/>
                  </a:cxn>
                  <a:cxn ang="0">
                    <a:pos x="1116" y="13"/>
                  </a:cxn>
                  <a:cxn ang="0">
                    <a:pos x="1112" y="4"/>
                  </a:cxn>
                  <a:cxn ang="0">
                    <a:pos x="1103" y="1"/>
                  </a:cxn>
                  <a:cxn ang="0">
                    <a:pos x="1081" y="1"/>
                  </a:cxn>
                  <a:cxn ang="0">
                    <a:pos x="1039" y="1"/>
                  </a:cxn>
                  <a:cxn ang="0">
                    <a:pos x="999" y="1"/>
                  </a:cxn>
                  <a:cxn ang="0">
                    <a:pos x="980" y="1"/>
                  </a:cxn>
                  <a:cxn ang="0">
                    <a:pos x="151" y="4"/>
                  </a:cxn>
                  <a:cxn ang="0">
                    <a:pos x="145" y="0"/>
                  </a:cxn>
                  <a:cxn ang="0">
                    <a:pos x="109" y="0"/>
                  </a:cxn>
                  <a:cxn ang="0">
                    <a:pos x="60" y="0"/>
                  </a:cxn>
                  <a:cxn ang="0">
                    <a:pos x="21" y="0"/>
                  </a:cxn>
                  <a:cxn ang="0">
                    <a:pos x="8" y="1"/>
                  </a:cxn>
                  <a:cxn ang="0">
                    <a:pos x="1" y="8"/>
                  </a:cxn>
                  <a:cxn ang="0">
                    <a:pos x="0" y="182"/>
                  </a:cxn>
                  <a:cxn ang="0">
                    <a:pos x="1" y="915"/>
                  </a:cxn>
                </a:cxnLst>
                <a:rect l="0" t="0" r="r" b="b"/>
                <a:pathLst>
                  <a:path w="1116" h="1152">
                    <a:moveTo>
                      <a:pt x="1" y="1080"/>
                    </a:moveTo>
                    <a:lnTo>
                      <a:pt x="75" y="1152"/>
                    </a:lnTo>
                    <a:lnTo>
                      <a:pt x="157" y="1152"/>
                    </a:lnTo>
                    <a:lnTo>
                      <a:pt x="157" y="1145"/>
                    </a:lnTo>
                    <a:lnTo>
                      <a:pt x="272" y="1145"/>
                    </a:lnTo>
                    <a:lnTo>
                      <a:pt x="283" y="1135"/>
                    </a:lnTo>
                    <a:lnTo>
                      <a:pt x="321" y="1135"/>
                    </a:lnTo>
                    <a:lnTo>
                      <a:pt x="321" y="1152"/>
                    </a:lnTo>
                    <a:lnTo>
                      <a:pt x="776" y="1152"/>
                    </a:lnTo>
                    <a:lnTo>
                      <a:pt x="776" y="1149"/>
                    </a:lnTo>
                    <a:lnTo>
                      <a:pt x="780" y="1149"/>
                    </a:lnTo>
                    <a:lnTo>
                      <a:pt x="789" y="1149"/>
                    </a:lnTo>
                    <a:lnTo>
                      <a:pt x="805" y="1149"/>
                    </a:lnTo>
                    <a:lnTo>
                      <a:pt x="827" y="1149"/>
                    </a:lnTo>
                    <a:lnTo>
                      <a:pt x="851" y="1149"/>
                    </a:lnTo>
                    <a:lnTo>
                      <a:pt x="877" y="1149"/>
                    </a:lnTo>
                    <a:lnTo>
                      <a:pt x="907" y="1149"/>
                    </a:lnTo>
                    <a:lnTo>
                      <a:pt x="937" y="1149"/>
                    </a:lnTo>
                    <a:lnTo>
                      <a:pt x="968" y="1149"/>
                    </a:lnTo>
                    <a:lnTo>
                      <a:pt x="997" y="1149"/>
                    </a:lnTo>
                    <a:lnTo>
                      <a:pt x="1024" y="1149"/>
                    </a:lnTo>
                    <a:lnTo>
                      <a:pt x="1049" y="1149"/>
                    </a:lnTo>
                    <a:lnTo>
                      <a:pt x="1071" y="1149"/>
                    </a:lnTo>
                    <a:lnTo>
                      <a:pt x="1087" y="1149"/>
                    </a:lnTo>
                    <a:lnTo>
                      <a:pt x="1099" y="1149"/>
                    </a:lnTo>
                    <a:lnTo>
                      <a:pt x="1103" y="1149"/>
                    </a:lnTo>
                    <a:lnTo>
                      <a:pt x="1108" y="1149"/>
                    </a:lnTo>
                    <a:lnTo>
                      <a:pt x="1112" y="1148"/>
                    </a:lnTo>
                    <a:lnTo>
                      <a:pt x="1115" y="1144"/>
                    </a:lnTo>
                    <a:lnTo>
                      <a:pt x="1116" y="1136"/>
                    </a:lnTo>
                    <a:lnTo>
                      <a:pt x="1116" y="956"/>
                    </a:lnTo>
                    <a:lnTo>
                      <a:pt x="1116" y="574"/>
                    </a:lnTo>
                    <a:lnTo>
                      <a:pt x="1116" y="192"/>
                    </a:lnTo>
                    <a:lnTo>
                      <a:pt x="1116" y="13"/>
                    </a:lnTo>
                    <a:lnTo>
                      <a:pt x="1115" y="8"/>
                    </a:lnTo>
                    <a:lnTo>
                      <a:pt x="1112" y="4"/>
                    </a:lnTo>
                    <a:lnTo>
                      <a:pt x="1108" y="1"/>
                    </a:lnTo>
                    <a:lnTo>
                      <a:pt x="1103" y="1"/>
                    </a:lnTo>
                    <a:lnTo>
                      <a:pt x="1096" y="1"/>
                    </a:lnTo>
                    <a:lnTo>
                      <a:pt x="1081" y="1"/>
                    </a:lnTo>
                    <a:lnTo>
                      <a:pt x="1061" y="1"/>
                    </a:lnTo>
                    <a:lnTo>
                      <a:pt x="1039" y="1"/>
                    </a:lnTo>
                    <a:lnTo>
                      <a:pt x="1017" y="1"/>
                    </a:lnTo>
                    <a:lnTo>
                      <a:pt x="999" y="1"/>
                    </a:lnTo>
                    <a:lnTo>
                      <a:pt x="985" y="1"/>
                    </a:lnTo>
                    <a:lnTo>
                      <a:pt x="980" y="1"/>
                    </a:lnTo>
                    <a:lnTo>
                      <a:pt x="979" y="4"/>
                    </a:lnTo>
                    <a:lnTo>
                      <a:pt x="151" y="4"/>
                    </a:lnTo>
                    <a:lnTo>
                      <a:pt x="151" y="0"/>
                    </a:lnTo>
                    <a:lnTo>
                      <a:pt x="145" y="0"/>
                    </a:lnTo>
                    <a:lnTo>
                      <a:pt x="131" y="0"/>
                    </a:lnTo>
                    <a:lnTo>
                      <a:pt x="109" y="0"/>
                    </a:lnTo>
                    <a:lnTo>
                      <a:pt x="85" y="0"/>
                    </a:lnTo>
                    <a:lnTo>
                      <a:pt x="60" y="0"/>
                    </a:lnTo>
                    <a:lnTo>
                      <a:pt x="39" y="0"/>
                    </a:lnTo>
                    <a:lnTo>
                      <a:pt x="21" y="0"/>
                    </a:lnTo>
                    <a:lnTo>
                      <a:pt x="13" y="0"/>
                    </a:lnTo>
                    <a:lnTo>
                      <a:pt x="8" y="1"/>
                    </a:lnTo>
                    <a:lnTo>
                      <a:pt x="4" y="4"/>
                    </a:lnTo>
                    <a:lnTo>
                      <a:pt x="1" y="8"/>
                    </a:lnTo>
                    <a:lnTo>
                      <a:pt x="0" y="13"/>
                    </a:lnTo>
                    <a:lnTo>
                      <a:pt x="0" y="182"/>
                    </a:lnTo>
                    <a:lnTo>
                      <a:pt x="1" y="549"/>
                    </a:lnTo>
                    <a:lnTo>
                      <a:pt x="1" y="915"/>
                    </a:lnTo>
                    <a:lnTo>
                      <a:pt x="1" y="108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24" name="Freeform 8"/>
              <p:cNvSpPr>
                <a:spLocks/>
              </p:cNvSpPr>
              <p:nvPr/>
            </p:nvSpPr>
            <p:spPr bwMode="auto">
              <a:xfrm>
                <a:off x="2829" y="3190"/>
                <a:ext cx="27" cy="27"/>
              </a:xfrm>
              <a:custGeom>
                <a:avLst/>
                <a:gdLst/>
                <a:ahLst/>
                <a:cxnLst>
                  <a:cxn ang="0">
                    <a:pos x="78" y="71"/>
                  </a:cxn>
                  <a:cxn ang="0">
                    <a:pos x="82" y="72"/>
                  </a:cxn>
                  <a:cxn ang="0">
                    <a:pos x="8" y="0"/>
                  </a:cxn>
                  <a:cxn ang="0">
                    <a:pos x="0" y="8"/>
                  </a:cxn>
                  <a:cxn ang="0">
                    <a:pos x="74" y="80"/>
                  </a:cxn>
                  <a:cxn ang="0">
                    <a:pos x="78" y="81"/>
                  </a:cxn>
                  <a:cxn ang="0">
                    <a:pos x="74" y="80"/>
                  </a:cxn>
                  <a:cxn ang="0">
                    <a:pos x="76" y="81"/>
                  </a:cxn>
                  <a:cxn ang="0">
                    <a:pos x="78" y="81"/>
                  </a:cxn>
                  <a:cxn ang="0">
                    <a:pos x="78" y="71"/>
                  </a:cxn>
                </a:cxnLst>
                <a:rect l="0" t="0" r="r" b="b"/>
                <a:pathLst>
                  <a:path w="82" h="81">
                    <a:moveTo>
                      <a:pt x="78" y="71"/>
                    </a:moveTo>
                    <a:lnTo>
                      <a:pt x="82" y="72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74" y="80"/>
                    </a:lnTo>
                    <a:lnTo>
                      <a:pt x="78" y="81"/>
                    </a:lnTo>
                    <a:lnTo>
                      <a:pt x="74" y="80"/>
                    </a:lnTo>
                    <a:lnTo>
                      <a:pt x="76" y="81"/>
                    </a:lnTo>
                    <a:lnTo>
                      <a:pt x="78" y="81"/>
                    </a:lnTo>
                    <a:lnTo>
                      <a:pt x="78" y="7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25" name="Freeform 9"/>
              <p:cNvSpPr>
                <a:spLocks/>
              </p:cNvSpPr>
              <p:nvPr/>
            </p:nvSpPr>
            <p:spPr bwMode="auto">
              <a:xfrm>
                <a:off x="2855" y="3213"/>
                <a:ext cx="29" cy="4"/>
              </a:xfrm>
              <a:custGeom>
                <a:avLst/>
                <a:gdLst/>
                <a:ahLst/>
                <a:cxnLst>
                  <a:cxn ang="0">
                    <a:pos x="77" y="5"/>
                  </a:cxn>
                  <a:cxn ang="0">
                    <a:pos x="82" y="0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82" y="10"/>
                  </a:cxn>
                  <a:cxn ang="0">
                    <a:pos x="88" y="5"/>
                  </a:cxn>
                  <a:cxn ang="0">
                    <a:pos x="82" y="10"/>
                  </a:cxn>
                  <a:cxn ang="0">
                    <a:pos x="88" y="10"/>
                  </a:cxn>
                  <a:cxn ang="0">
                    <a:pos x="88" y="5"/>
                  </a:cxn>
                  <a:cxn ang="0">
                    <a:pos x="77" y="5"/>
                  </a:cxn>
                </a:cxnLst>
                <a:rect l="0" t="0" r="r" b="b"/>
                <a:pathLst>
                  <a:path w="88" h="10">
                    <a:moveTo>
                      <a:pt x="77" y="5"/>
                    </a:moveTo>
                    <a:lnTo>
                      <a:pt x="82" y="0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82" y="10"/>
                    </a:lnTo>
                    <a:lnTo>
                      <a:pt x="88" y="5"/>
                    </a:lnTo>
                    <a:lnTo>
                      <a:pt x="82" y="10"/>
                    </a:lnTo>
                    <a:lnTo>
                      <a:pt x="88" y="10"/>
                    </a:lnTo>
                    <a:lnTo>
                      <a:pt x="88" y="5"/>
                    </a:lnTo>
                    <a:lnTo>
                      <a:pt x="77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26" name="Freeform 10"/>
              <p:cNvSpPr>
                <a:spLocks/>
              </p:cNvSpPr>
              <p:nvPr/>
            </p:nvSpPr>
            <p:spPr bwMode="auto">
              <a:xfrm>
                <a:off x="2881" y="3211"/>
                <a:ext cx="3" cy="4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0" y="5"/>
                  </a:cxn>
                  <a:cxn ang="0">
                    <a:pos x="0" y="12"/>
                  </a:cxn>
                  <a:cxn ang="0">
                    <a:pos x="11" y="12"/>
                  </a:cxn>
                  <a:cxn ang="0">
                    <a:pos x="11" y="5"/>
                  </a:cxn>
                  <a:cxn ang="0">
                    <a:pos x="5" y="11"/>
                  </a:cxn>
                  <a:cxn ang="0">
                    <a:pos x="5" y="0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5" y="0"/>
                  </a:cxn>
                </a:cxnLst>
                <a:rect l="0" t="0" r="r" b="b"/>
                <a:pathLst>
                  <a:path w="11" h="12">
                    <a:moveTo>
                      <a:pt x="5" y="0"/>
                    </a:moveTo>
                    <a:lnTo>
                      <a:pt x="0" y="5"/>
                    </a:lnTo>
                    <a:lnTo>
                      <a:pt x="0" y="12"/>
                    </a:lnTo>
                    <a:lnTo>
                      <a:pt x="11" y="12"/>
                    </a:lnTo>
                    <a:lnTo>
                      <a:pt x="11" y="5"/>
                    </a:lnTo>
                    <a:lnTo>
                      <a:pt x="5" y="11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27" name="Freeform 11"/>
              <p:cNvSpPr>
                <a:spLocks/>
              </p:cNvSpPr>
              <p:nvPr/>
            </p:nvSpPr>
            <p:spPr bwMode="auto">
              <a:xfrm>
                <a:off x="2919" y="3207"/>
                <a:ext cx="7" cy="7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11" y="2"/>
                  </a:cxn>
                  <a:cxn ang="0">
                    <a:pos x="0" y="12"/>
                  </a:cxn>
                  <a:cxn ang="0">
                    <a:pos x="8" y="20"/>
                  </a:cxn>
                  <a:cxn ang="0">
                    <a:pos x="19" y="10"/>
                  </a:cxn>
                  <a:cxn ang="0">
                    <a:pos x="15" y="11"/>
                  </a:cxn>
                  <a:cxn ang="0">
                    <a:pos x="15" y="0"/>
                  </a:cxn>
                  <a:cxn ang="0">
                    <a:pos x="13" y="0"/>
                  </a:cxn>
                  <a:cxn ang="0">
                    <a:pos x="11" y="2"/>
                  </a:cxn>
                  <a:cxn ang="0">
                    <a:pos x="15" y="0"/>
                  </a:cxn>
                </a:cxnLst>
                <a:rect l="0" t="0" r="r" b="b"/>
                <a:pathLst>
                  <a:path w="19" h="20">
                    <a:moveTo>
                      <a:pt x="15" y="0"/>
                    </a:moveTo>
                    <a:lnTo>
                      <a:pt x="11" y="2"/>
                    </a:lnTo>
                    <a:lnTo>
                      <a:pt x="0" y="12"/>
                    </a:lnTo>
                    <a:lnTo>
                      <a:pt x="8" y="20"/>
                    </a:lnTo>
                    <a:lnTo>
                      <a:pt x="19" y="10"/>
                    </a:lnTo>
                    <a:lnTo>
                      <a:pt x="15" y="11"/>
                    </a:lnTo>
                    <a:lnTo>
                      <a:pt x="15" y="0"/>
                    </a:lnTo>
                    <a:lnTo>
                      <a:pt x="13" y="0"/>
                    </a:lnTo>
                    <a:lnTo>
                      <a:pt x="11" y="2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28" name="Freeform 12"/>
              <p:cNvSpPr>
                <a:spLocks/>
              </p:cNvSpPr>
              <p:nvPr/>
            </p:nvSpPr>
            <p:spPr bwMode="auto">
              <a:xfrm>
                <a:off x="2924" y="3207"/>
                <a:ext cx="15" cy="4"/>
              </a:xfrm>
              <a:custGeom>
                <a:avLst/>
                <a:gdLst/>
                <a:ahLst/>
                <a:cxnLst>
                  <a:cxn ang="0">
                    <a:pos x="44" y="6"/>
                  </a:cxn>
                  <a:cxn ang="0">
                    <a:pos x="38" y="0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38" y="11"/>
                  </a:cxn>
                  <a:cxn ang="0">
                    <a:pos x="33" y="6"/>
                  </a:cxn>
                  <a:cxn ang="0">
                    <a:pos x="44" y="6"/>
                  </a:cxn>
                  <a:cxn ang="0">
                    <a:pos x="44" y="0"/>
                  </a:cxn>
                  <a:cxn ang="0">
                    <a:pos x="38" y="0"/>
                  </a:cxn>
                  <a:cxn ang="0">
                    <a:pos x="44" y="6"/>
                  </a:cxn>
                </a:cxnLst>
                <a:rect l="0" t="0" r="r" b="b"/>
                <a:pathLst>
                  <a:path w="44" h="11">
                    <a:moveTo>
                      <a:pt x="44" y="6"/>
                    </a:moveTo>
                    <a:lnTo>
                      <a:pt x="38" y="0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38" y="11"/>
                    </a:lnTo>
                    <a:lnTo>
                      <a:pt x="33" y="6"/>
                    </a:lnTo>
                    <a:lnTo>
                      <a:pt x="44" y="6"/>
                    </a:lnTo>
                    <a:lnTo>
                      <a:pt x="44" y="0"/>
                    </a:lnTo>
                    <a:lnTo>
                      <a:pt x="38" y="0"/>
                    </a:lnTo>
                    <a:lnTo>
                      <a:pt x="44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29" name="Freeform 13"/>
              <p:cNvSpPr>
                <a:spLocks/>
              </p:cNvSpPr>
              <p:nvPr/>
            </p:nvSpPr>
            <p:spPr bwMode="auto">
              <a:xfrm>
                <a:off x="2935" y="3209"/>
                <a:ext cx="4" cy="8"/>
              </a:xfrm>
              <a:custGeom>
                <a:avLst/>
                <a:gdLst/>
                <a:ahLst/>
                <a:cxnLst>
                  <a:cxn ang="0">
                    <a:pos x="5" y="12"/>
                  </a:cxn>
                  <a:cxn ang="0">
                    <a:pos x="11" y="17"/>
                  </a:cxn>
                  <a:cxn ang="0">
                    <a:pos x="11" y="0"/>
                  </a:cxn>
                  <a:cxn ang="0">
                    <a:pos x="0" y="0"/>
                  </a:cxn>
                  <a:cxn ang="0">
                    <a:pos x="0" y="17"/>
                  </a:cxn>
                  <a:cxn ang="0">
                    <a:pos x="5" y="22"/>
                  </a:cxn>
                  <a:cxn ang="0">
                    <a:pos x="0" y="17"/>
                  </a:cxn>
                  <a:cxn ang="0">
                    <a:pos x="0" y="22"/>
                  </a:cxn>
                  <a:cxn ang="0">
                    <a:pos x="5" y="22"/>
                  </a:cxn>
                  <a:cxn ang="0">
                    <a:pos x="5" y="12"/>
                  </a:cxn>
                </a:cxnLst>
                <a:rect l="0" t="0" r="r" b="b"/>
                <a:pathLst>
                  <a:path w="11" h="22">
                    <a:moveTo>
                      <a:pt x="5" y="12"/>
                    </a:moveTo>
                    <a:lnTo>
                      <a:pt x="11" y="17"/>
                    </a:lnTo>
                    <a:lnTo>
                      <a:pt x="11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5" y="22"/>
                    </a:lnTo>
                    <a:lnTo>
                      <a:pt x="0" y="17"/>
                    </a:lnTo>
                    <a:lnTo>
                      <a:pt x="0" y="22"/>
                    </a:lnTo>
                    <a:lnTo>
                      <a:pt x="5" y="22"/>
                    </a:lnTo>
                    <a:lnTo>
                      <a:pt x="5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30" name="Freeform 14"/>
              <p:cNvSpPr>
                <a:spLocks/>
              </p:cNvSpPr>
              <p:nvPr/>
            </p:nvSpPr>
            <p:spPr bwMode="auto">
              <a:xfrm>
                <a:off x="2937" y="3213"/>
                <a:ext cx="153" cy="4"/>
              </a:xfrm>
              <a:custGeom>
                <a:avLst/>
                <a:gdLst/>
                <a:ahLst/>
                <a:cxnLst>
                  <a:cxn ang="0">
                    <a:pos x="450" y="5"/>
                  </a:cxn>
                  <a:cxn ang="0">
                    <a:pos x="455" y="0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455" y="10"/>
                  </a:cxn>
                  <a:cxn ang="0">
                    <a:pos x="460" y="5"/>
                  </a:cxn>
                  <a:cxn ang="0">
                    <a:pos x="455" y="10"/>
                  </a:cxn>
                  <a:cxn ang="0">
                    <a:pos x="460" y="10"/>
                  </a:cxn>
                  <a:cxn ang="0">
                    <a:pos x="460" y="5"/>
                  </a:cxn>
                  <a:cxn ang="0">
                    <a:pos x="450" y="5"/>
                  </a:cxn>
                </a:cxnLst>
                <a:rect l="0" t="0" r="r" b="b"/>
                <a:pathLst>
                  <a:path w="460" h="10">
                    <a:moveTo>
                      <a:pt x="450" y="5"/>
                    </a:moveTo>
                    <a:lnTo>
                      <a:pt x="455" y="0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455" y="10"/>
                    </a:lnTo>
                    <a:lnTo>
                      <a:pt x="460" y="5"/>
                    </a:lnTo>
                    <a:lnTo>
                      <a:pt x="455" y="10"/>
                    </a:lnTo>
                    <a:lnTo>
                      <a:pt x="460" y="10"/>
                    </a:lnTo>
                    <a:lnTo>
                      <a:pt x="460" y="5"/>
                    </a:lnTo>
                    <a:lnTo>
                      <a:pt x="45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31" name="Freeform 15"/>
              <p:cNvSpPr>
                <a:spLocks/>
              </p:cNvSpPr>
              <p:nvPr/>
            </p:nvSpPr>
            <p:spPr bwMode="auto">
              <a:xfrm>
                <a:off x="3087" y="3212"/>
                <a:ext cx="3" cy="4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0" y="5"/>
                  </a:cxn>
                  <a:cxn ang="0">
                    <a:pos x="0" y="8"/>
                  </a:cxn>
                  <a:cxn ang="0">
                    <a:pos x="10" y="8"/>
                  </a:cxn>
                  <a:cxn ang="0">
                    <a:pos x="10" y="5"/>
                  </a:cxn>
                  <a:cxn ang="0">
                    <a:pos x="5" y="11"/>
                  </a:cxn>
                  <a:cxn ang="0">
                    <a:pos x="5" y="0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5" y="0"/>
                  </a:cxn>
                </a:cxnLst>
                <a:rect l="0" t="0" r="r" b="b"/>
                <a:pathLst>
                  <a:path w="10" h="11">
                    <a:moveTo>
                      <a:pt x="5" y="0"/>
                    </a:moveTo>
                    <a:lnTo>
                      <a:pt x="0" y="5"/>
                    </a:lnTo>
                    <a:lnTo>
                      <a:pt x="0" y="8"/>
                    </a:lnTo>
                    <a:lnTo>
                      <a:pt x="10" y="8"/>
                    </a:lnTo>
                    <a:lnTo>
                      <a:pt x="10" y="5"/>
                    </a:lnTo>
                    <a:lnTo>
                      <a:pt x="5" y="11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32" name="Freeform 16"/>
              <p:cNvSpPr>
                <a:spLocks/>
              </p:cNvSpPr>
              <p:nvPr/>
            </p:nvSpPr>
            <p:spPr bwMode="auto">
              <a:xfrm>
                <a:off x="3089" y="3212"/>
                <a:ext cx="109" cy="4"/>
              </a:xfrm>
              <a:custGeom>
                <a:avLst/>
                <a:gdLst/>
                <a:ahLst/>
                <a:cxnLst>
                  <a:cxn ang="0">
                    <a:pos x="327" y="0"/>
                  </a:cxn>
                  <a:cxn ang="0">
                    <a:pos x="327" y="0"/>
                  </a:cxn>
                  <a:cxn ang="0">
                    <a:pos x="323" y="0"/>
                  </a:cxn>
                  <a:cxn ang="0">
                    <a:pos x="311" y="0"/>
                  </a:cxn>
                  <a:cxn ang="0">
                    <a:pos x="295" y="0"/>
                  </a:cxn>
                  <a:cxn ang="0">
                    <a:pos x="273" y="0"/>
                  </a:cxn>
                  <a:cxn ang="0">
                    <a:pos x="248" y="0"/>
                  </a:cxn>
                  <a:cxn ang="0">
                    <a:pos x="221" y="0"/>
                  </a:cxn>
                  <a:cxn ang="0">
                    <a:pos x="192" y="0"/>
                  </a:cxn>
                  <a:cxn ang="0">
                    <a:pos x="161" y="0"/>
                  </a:cxn>
                  <a:cxn ang="0">
                    <a:pos x="131" y="0"/>
                  </a:cxn>
                  <a:cxn ang="0">
                    <a:pos x="101" y="0"/>
                  </a:cxn>
                  <a:cxn ang="0">
                    <a:pos x="75" y="0"/>
                  </a:cxn>
                  <a:cxn ang="0">
                    <a:pos x="51" y="0"/>
                  </a:cxn>
                  <a:cxn ang="0">
                    <a:pos x="29" y="0"/>
                  </a:cxn>
                  <a:cxn ang="0">
                    <a:pos x="13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4" y="11"/>
                  </a:cxn>
                  <a:cxn ang="0">
                    <a:pos x="13" y="11"/>
                  </a:cxn>
                  <a:cxn ang="0">
                    <a:pos x="29" y="11"/>
                  </a:cxn>
                  <a:cxn ang="0">
                    <a:pos x="51" y="11"/>
                  </a:cxn>
                  <a:cxn ang="0">
                    <a:pos x="75" y="11"/>
                  </a:cxn>
                  <a:cxn ang="0">
                    <a:pos x="101" y="11"/>
                  </a:cxn>
                  <a:cxn ang="0">
                    <a:pos x="131" y="11"/>
                  </a:cxn>
                  <a:cxn ang="0">
                    <a:pos x="161" y="11"/>
                  </a:cxn>
                  <a:cxn ang="0">
                    <a:pos x="192" y="11"/>
                  </a:cxn>
                  <a:cxn ang="0">
                    <a:pos x="221" y="11"/>
                  </a:cxn>
                  <a:cxn ang="0">
                    <a:pos x="248" y="11"/>
                  </a:cxn>
                  <a:cxn ang="0">
                    <a:pos x="273" y="11"/>
                  </a:cxn>
                  <a:cxn ang="0">
                    <a:pos x="295" y="11"/>
                  </a:cxn>
                  <a:cxn ang="0">
                    <a:pos x="311" y="11"/>
                  </a:cxn>
                  <a:cxn ang="0">
                    <a:pos x="323" y="11"/>
                  </a:cxn>
                  <a:cxn ang="0">
                    <a:pos x="327" y="11"/>
                  </a:cxn>
                  <a:cxn ang="0">
                    <a:pos x="327" y="11"/>
                  </a:cxn>
                  <a:cxn ang="0">
                    <a:pos x="327" y="0"/>
                  </a:cxn>
                </a:cxnLst>
                <a:rect l="0" t="0" r="r" b="b"/>
                <a:pathLst>
                  <a:path w="327" h="11">
                    <a:moveTo>
                      <a:pt x="327" y="0"/>
                    </a:moveTo>
                    <a:lnTo>
                      <a:pt x="327" y="0"/>
                    </a:lnTo>
                    <a:lnTo>
                      <a:pt x="323" y="0"/>
                    </a:lnTo>
                    <a:lnTo>
                      <a:pt x="311" y="0"/>
                    </a:lnTo>
                    <a:lnTo>
                      <a:pt x="295" y="0"/>
                    </a:lnTo>
                    <a:lnTo>
                      <a:pt x="273" y="0"/>
                    </a:lnTo>
                    <a:lnTo>
                      <a:pt x="248" y="0"/>
                    </a:lnTo>
                    <a:lnTo>
                      <a:pt x="221" y="0"/>
                    </a:lnTo>
                    <a:lnTo>
                      <a:pt x="192" y="0"/>
                    </a:lnTo>
                    <a:lnTo>
                      <a:pt x="161" y="0"/>
                    </a:lnTo>
                    <a:lnTo>
                      <a:pt x="131" y="0"/>
                    </a:lnTo>
                    <a:lnTo>
                      <a:pt x="101" y="0"/>
                    </a:lnTo>
                    <a:lnTo>
                      <a:pt x="75" y="0"/>
                    </a:lnTo>
                    <a:lnTo>
                      <a:pt x="51" y="0"/>
                    </a:lnTo>
                    <a:lnTo>
                      <a:pt x="29" y="0"/>
                    </a:lnTo>
                    <a:lnTo>
                      <a:pt x="13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4" y="11"/>
                    </a:lnTo>
                    <a:lnTo>
                      <a:pt x="13" y="11"/>
                    </a:lnTo>
                    <a:lnTo>
                      <a:pt x="29" y="11"/>
                    </a:lnTo>
                    <a:lnTo>
                      <a:pt x="51" y="11"/>
                    </a:lnTo>
                    <a:lnTo>
                      <a:pt x="75" y="11"/>
                    </a:lnTo>
                    <a:lnTo>
                      <a:pt x="101" y="11"/>
                    </a:lnTo>
                    <a:lnTo>
                      <a:pt x="131" y="11"/>
                    </a:lnTo>
                    <a:lnTo>
                      <a:pt x="161" y="11"/>
                    </a:lnTo>
                    <a:lnTo>
                      <a:pt x="192" y="11"/>
                    </a:lnTo>
                    <a:lnTo>
                      <a:pt x="221" y="11"/>
                    </a:lnTo>
                    <a:lnTo>
                      <a:pt x="248" y="11"/>
                    </a:lnTo>
                    <a:lnTo>
                      <a:pt x="273" y="11"/>
                    </a:lnTo>
                    <a:lnTo>
                      <a:pt x="295" y="11"/>
                    </a:lnTo>
                    <a:lnTo>
                      <a:pt x="311" y="11"/>
                    </a:lnTo>
                    <a:lnTo>
                      <a:pt x="323" y="11"/>
                    </a:lnTo>
                    <a:lnTo>
                      <a:pt x="327" y="11"/>
                    </a:lnTo>
                    <a:lnTo>
                      <a:pt x="327" y="11"/>
                    </a:lnTo>
                    <a:lnTo>
                      <a:pt x="32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33" name="Freeform 17"/>
              <p:cNvSpPr>
                <a:spLocks/>
              </p:cNvSpPr>
              <p:nvPr/>
            </p:nvSpPr>
            <p:spPr bwMode="auto">
              <a:xfrm>
                <a:off x="3200" y="2835"/>
                <a:ext cx="4" cy="3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79"/>
                  </a:cxn>
                  <a:cxn ang="0">
                    <a:pos x="0" y="561"/>
                  </a:cxn>
                  <a:cxn ang="0">
                    <a:pos x="0" y="943"/>
                  </a:cxn>
                  <a:cxn ang="0">
                    <a:pos x="0" y="1123"/>
                  </a:cxn>
                  <a:cxn ang="0">
                    <a:pos x="10" y="1123"/>
                  </a:cxn>
                  <a:cxn ang="0">
                    <a:pos x="10" y="943"/>
                  </a:cxn>
                  <a:cxn ang="0">
                    <a:pos x="10" y="561"/>
                  </a:cxn>
                  <a:cxn ang="0">
                    <a:pos x="10" y="179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0" y="0"/>
                  </a:cxn>
                </a:cxnLst>
                <a:rect l="0" t="0" r="r" b="b"/>
                <a:pathLst>
                  <a:path w="10" h="1123">
                    <a:moveTo>
                      <a:pt x="0" y="0"/>
                    </a:moveTo>
                    <a:lnTo>
                      <a:pt x="0" y="0"/>
                    </a:lnTo>
                    <a:lnTo>
                      <a:pt x="0" y="179"/>
                    </a:lnTo>
                    <a:lnTo>
                      <a:pt x="0" y="561"/>
                    </a:lnTo>
                    <a:lnTo>
                      <a:pt x="0" y="943"/>
                    </a:lnTo>
                    <a:lnTo>
                      <a:pt x="0" y="1123"/>
                    </a:lnTo>
                    <a:lnTo>
                      <a:pt x="10" y="1123"/>
                    </a:lnTo>
                    <a:lnTo>
                      <a:pt x="10" y="943"/>
                    </a:lnTo>
                    <a:lnTo>
                      <a:pt x="10" y="561"/>
                    </a:lnTo>
                    <a:lnTo>
                      <a:pt x="10" y="179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34" name="Freeform 18"/>
              <p:cNvSpPr>
                <a:spLocks/>
              </p:cNvSpPr>
              <p:nvPr/>
            </p:nvSpPr>
            <p:spPr bwMode="auto">
              <a:xfrm>
                <a:off x="3198" y="2830"/>
                <a:ext cx="6" cy="5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0" y="11"/>
                  </a:cxn>
                  <a:cxn ang="0">
                    <a:pos x="4" y="11"/>
                  </a:cxn>
                  <a:cxn ang="0">
                    <a:pos x="5" y="12"/>
                  </a:cxn>
                  <a:cxn ang="0">
                    <a:pos x="6" y="13"/>
                  </a:cxn>
                  <a:cxn ang="0">
                    <a:pos x="8" y="17"/>
                  </a:cxn>
                  <a:cxn ang="0">
                    <a:pos x="18" y="17"/>
                  </a:cxn>
                  <a:cxn ang="0">
                    <a:pos x="17" y="11"/>
                  </a:cxn>
                  <a:cxn ang="0">
                    <a:pos x="13" y="4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1"/>
                  </a:cxn>
                </a:cxnLst>
                <a:rect l="0" t="0" r="r" b="b"/>
                <a:pathLst>
                  <a:path w="18" h="17">
                    <a:moveTo>
                      <a:pt x="0" y="11"/>
                    </a:moveTo>
                    <a:lnTo>
                      <a:pt x="0" y="11"/>
                    </a:lnTo>
                    <a:lnTo>
                      <a:pt x="4" y="11"/>
                    </a:lnTo>
                    <a:lnTo>
                      <a:pt x="5" y="12"/>
                    </a:lnTo>
                    <a:lnTo>
                      <a:pt x="6" y="13"/>
                    </a:lnTo>
                    <a:lnTo>
                      <a:pt x="8" y="17"/>
                    </a:lnTo>
                    <a:lnTo>
                      <a:pt x="18" y="17"/>
                    </a:lnTo>
                    <a:lnTo>
                      <a:pt x="17" y="11"/>
                    </a:lnTo>
                    <a:lnTo>
                      <a:pt x="13" y="4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35" name="Freeform 19"/>
              <p:cNvSpPr>
                <a:spLocks/>
              </p:cNvSpPr>
              <p:nvPr/>
            </p:nvSpPr>
            <p:spPr bwMode="auto">
              <a:xfrm>
                <a:off x="3155" y="2830"/>
                <a:ext cx="43" cy="3"/>
              </a:xfrm>
              <a:custGeom>
                <a:avLst/>
                <a:gdLst/>
                <a:ahLst/>
                <a:cxnLst>
                  <a:cxn ang="0">
                    <a:pos x="10" y="8"/>
                  </a:cxn>
                  <a:cxn ang="0">
                    <a:pos x="5" y="11"/>
                  </a:cxn>
                  <a:cxn ang="0">
                    <a:pos x="10" y="11"/>
                  </a:cxn>
                  <a:cxn ang="0">
                    <a:pos x="24" y="11"/>
                  </a:cxn>
                  <a:cxn ang="0">
                    <a:pos x="42" y="11"/>
                  </a:cxn>
                  <a:cxn ang="0">
                    <a:pos x="64" y="11"/>
                  </a:cxn>
                  <a:cxn ang="0">
                    <a:pos x="86" y="11"/>
                  </a:cxn>
                  <a:cxn ang="0">
                    <a:pos x="106" y="11"/>
                  </a:cxn>
                  <a:cxn ang="0">
                    <a:pos x="121" y="11"/>
                  </a:cxn>
                  <a:cxn ang="0">
                    <a:pos x="128" y="11"/>
                  </a:cxn>
                  <a:cxn ang="0">
                    <a:pos x="128" y="0"/>
                  </a:cxn>
                  <a:cxn ang="0">
                    <a:pos x="121" y="0"/>
                  </a:cxn>
                  <a:cxn ang="0">
                    <a:pos x="106" y="0"/>
                  </a:cxn>
                  <a:cxn ang="0">
                    <a:pos x="86" y="0"/>
                  </a:cxn>
                  <a:cxn ang="0">
                    <a:pos x="64" y="0"/>
                  </a:cxn>
                  <a:cxn ang="0">
                    <a:pos x="42" y="0"/>
                  </a:cxn>
                  <a:cxn ang="0">
                    <a:pos x="24" y="0"/>
                  </a:cxn>
                  <a:cxn ang="0">
                    <a:pos x="10" y="0"/>
                  </a:cxn>
                  <a:cxn ang="0">
                    <a:pos x="5" y="0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2" y="0"/>
                  </a:cxn>
                  <a:cxn ang="0">
                    <a:pos x="1" y="4"/>
                  </a:cxn>
                  <a:cxn ang="0">
                    <a:pos x="10" y="8"/>
                  </a:cxn>
                </a:cxnLst>
                <a:rect l="0" t="0" r="r" b="b"/>
                <a:pathLst>
                  <a:path w="128" h="11">
                    <a:moveTo>
                      <a:pt x="10" y="8"/>
                    </a:moveTo>
                    <a:lnTo>
                      <a:pt x="5" y="11"/>
                    </a:lnTo>
                    <a:lnTo>
                      <a:pt x="10" y="11"/>
                    </a:lnTo>
                    <a:lnTo>
                      <a:pt x="24" y="11"/>
                    </a:lnTo>
                    <a:lnTo>
                      <a:pt x="42" y="11"/>
                    </a:lnTo>
                    <a:lnTo>
                      <a:pt x="64" y="11"/>
                    </a:lnTo>
                    <a:lnTo>
                      <a:pt x="86" y="11"/>
                    </a:lnTo>
                    <a:lnTo>
                      <a:pt x="106" y="11"/>
                    </a:lnTo>
                    <a:lnTo>
                      <a:pt x="121" y="11"/>
                    </a:lnTo>
                    <a:lnTo>
                      <a:pt x="128" y="11"/>
                    </a:lnTo>
                    <a:lnTo>
                      <a:pt x="128" y="0"/>
                    </a:lnTo>
                    <a:lnTo>
                      <a:pt x="121" y="0"/>
                    </a:lnTo>
                    <a:lnTo>
                      <a:pt x="106" y="0"/>
                    </a:lnTo>
                    <a:lnTo>
                      <a:pt x="86" y="0"/>
                    </a:lnTo>
                    <a:lnTo>
                      <a:pt x="64" y="0"/>
                    </a:lnTo>
                    <a:lnTo>
                      <a:pt x="42" y="0"/>
                    </a:lnTo>
                    <a:lnTo>
                      <a:pt x="2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0" y="3"/>
                    </a:lnTo>
                    <a:lnTo>
                      <a:pt x="5" y="0"/>
                    </a:lnTo>
                    <a:lnTo>
                      <a:pt x="2" y="0"/>
                    </a:lnTo>
                    <a:lnTo>
                      <a:pt x="1" y="4"/>
                    </a:lnTo>
                    <a:lnTo>
                      <a:pt x="1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36" name="Freeform 20"/>
              <p:cNvSpPr>
                <a:spLocks/>
              </p:cNvSpPr>
              <p:nvPr/>
            </p:nvSpPr>
            <p:spPr bwMode="auto">
              <a:xfrm>
                <a:off x="3154" y="2831"/>
                <a:ext cx="4" cy="3"/>
              </a:xfrm>
              <a:custGeom>
                <a:avLst/>
                <a:gdLst/>
                <a:ahLst/>
                <a:cxnLst>
                  <a:cxn ang="0">
                    <a:pos x="6" y="10"/>
                  </a:cxn>
                  <a:cxn ang="0">
                    <a:pos x="11" y="8"/>
                  </a:cxn>
                  <a:cxn ang="0">
                    <a:pos x="12" y="5"/>
                  </a:cxn>
                  <a:cxn ang="0">
                    <a:pos x="2" y="0"/>
                  </a:cxn>
                  <a:cxn ang="0">
                    <a:pos x="0" y="2"/>
                  </a:cxn>
                  <a:cxn ang="0">
                    <a:pos x="6" y="0"/>
                  </a:cxn>
                  <a:cxn ang="0">
                    <a:pos x="6" y="10"/>
                  </a:cxn>
                  <a:cxn ang="0">
                    <a:pos x="8" y="10"/>
                  </a:cxn>
                  <a:cxn ang="0">
                    <a:pos x="10" y="6"/>
                  </a:cxn>
                  <a:cxn ang="0">
                    <a:pos x="6" y="10"/>
                  </a:cxn>
                </a:cxnLst>
                <a:rect l="0" t="0" r="r" b="b"/>
                <a:pathLst>
                  <a:path w="12" h="10">
                    <a:moveTo>
                      <a:pt x="6" y="10"/>
                    </a:moveTo>
                    <a:lnTo>
                      <a:pt x="11" y="8"/>
                    </a:lnTo>
                    <a:lnTo>
                      <a:pt x="12" y="5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6" y="0"/>
                    </a:lnTo>
                    <a:lnTo>
                      <a:pt x="6" y="10"/>
                    </a:lnTo>
                    <a:lnTo>
                      <a:pt x="8" y="10"/>
                    </a:lnTo>
                    <a:lnTo>
                      <a:pt x="10" y="6"/>
                    </a:lnTo>
                    <a:lnTo>
                      <a:pt x="6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37" name="Freeform 21"/>
              <p:cNvSpPr>
                <a:spLocks/>
              </p:cNvSpPr>
              <p:nvPr/>
            </p:nvSpPr>
            <p:spPr bwMode="auto">
              <a:xfrm>
                <a:off x="2878" y="2831"/>
                <a:ext cx="278" cy="3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" y="10"/>
                  </a:cxn>
                  <a:cxn ang="0">
                    <a:pos x="834" y="10"/>
                  </a:cxn>
                  <a:cxn ang="0">
                    <a:pos x="834" y="0"/>
                  </a:cxn>
                  <a:cxn ang="0">
                    <a:pos x="6" y="0"/>
                  </a:cxn>
                  <a:cxn ang="0">
                    <a:pos x="11" y="5"/>
                  </a:cxn>
                  <a:cxn ang="0">
                    <a:pos x="0" y="5"/>
                  </a:cxn>
                  <a:cxn ang="0">
                    <a:pos x="0" y="10"/>
                  </a:cxn>
                  <a:cxn ang="0">
                    <a:pos x="6" y="10"/>
                  </a:cxn>
                  <a:cxn ang="0">
                    <a:pos x="0" y="5"/>
                  </a:cxn>
                </a:cxnLst>
                <a:rect l="0" t="0" r="r" b="b"/>
                <a:pathLst>
                  <a:path w="834" h="10">
                    <a:moveTo>
                      <a:pt x="0" y="5"/>
                    </a:moveTo>
                    <a:lnTo>
                      <a:pt x="6" y="10"/>
                    </a:lnTo>
                    <a:lnTo>
                      <a:pt x="834" y="10"/>
                    </a:lnTo>
                    <a:lnTo>
                      <a:pt x="834" y="0"/>
                    </a:lnTo>
                    <a:lnTo>
                      <a:pt x="6" y="0"/>
                    </a:lnTo>
                    <a:lnTo>
                      <a:pt x="11" y="5"/>
                    </a:lnTo>
                    <a:lnTo>
                      <a:pt x="0" y="5"/>
                    </a:lnTo>
                    <a:lnTo>
                      <a:pt x="0" y="10"/>
                    </a:lnTo>
                    <a:lnTo>
                      <a:pt x="6" y="1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38" name="Freeform 22"/>
              <p:cNvSpPr>
                <a:spLocks/>
              </p:cNvSpPr>
              <p:nvPr/>
            </p:nvSpPr>
            <p:spPr bwMode="auto">
              <a:xfrm>
                <a:off x="2878" y="2829"/>
                <a:ext cx="4" cy="4"/>
              </a:xfrm>
              <a:custGeom>
                <a:avLst/>
                <a:gdLst/>
                <a:ahLst/>
                <a:cxnLst>
                  <a:cxn ang="0">
                    <a:pos x="6" y="1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11" y="9"/>
                  </a:cxn>
                  <a:cxn ang="0">
                    <a:pos x="11" y="5"/>
                  </a:cxn>
                  <a:cxn ang="0">
                    <a:pos x="6" y="0"/>
                  </a:cxn>
                  <a:cxn ang="0">
                    <a:pos x="11" y="5"/>
                  </a:cxn>
                  <a:cxn ang="0">
                    <a:pos x="11" y="0"/>
                  </a:cxn>
                  <a:cxn ang="0">
                    <a:pos x="6" y="0"/>
                  </a:cxn>
                  <a:cxn ang="0">
                    <a:pos x="6" y="10"/>
                  </a:cxn>
                </a:cxnLst>
                <a:rect l="0" t="0" r="r" b="b"/>
                <a:pathLst>
                  <a:path w="11" h="10">
                    <a:moveTo>
                      <a:pt x="6" y="10"/>
                    </a:moveTo>
                    <a:lnTo>
                      <a:pt x="0" y="5"/>
                    </a:lnTo>
                    <a:lnTo>
                      <a:pt x="0" y="9"/>
                    </a:lnTo>
                    <a:lnTo>
                      <a:pt x="11" y="9"/>
                    </a:lnTo>
                    <a:lnTo>
                      <a:pt x="11" y="5"/>
                    </a:lnTo>
                    <a:lnTo>
                      <a:pt x="6" y="0"/>
                    </a:lnTo>
                    <a:lnTo>
                      <a:pt x="11" y="5"/>
                    </a:lnTo>
                    <a:lnTo>
                      <a:pt x="11" y="0"/>
                    </a:lnTo>
                    <a:lnTo>
                      <a:pt x="6" y="0"/>
                    </a:lnTo>
                    <a:lnTo>
                      <a:pt x="6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39" name="Freeform 23"/>
              <p:cNvSpPr>
                <a:spLocks/>
              </p:cNvSpPr>
              <p:nvPr/>
            </p:nvSpPr>
            <p:spPr bwMode="auto">
              <a:xfrm>
                <a:off x="2834" y="2829"/>
                <a:ext cx="46" cy="4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0" y="10"/>
                  </a:cxn>
                  <a:cxn ang="0">
                    <a:pos x="8" y="10"/>
                  </a:cxn>
                  <a:cxn ang="0">
                    <a:pos x="26" y="10"/>
                  </a:cxn>
                  <a:cxn ang="0">
                    <a:pos x="47" y="10"/>
                  </a:cxn>
                  <a:cxn ang="0">
                    <a:pos x="72" y="10"/>
                  </a:cxn>
                  <a:cxn ang="0">
                    <a:pos x="96" y="10"/>
                  </a:cxn>
                  <a:cxn ang="0">
                    <a:pos x="118" y="10"/>
                  </a:cxn>
                  <a:cxn ang="0">
                    <a:pos x="132" y="10"/>
                  </a:cxn>
                  <a:cxn ang="0">
                    <a:pos x="138" y="10"/>
                  </a:cxn>
                  <a:cxn ang="0">
                    <a:pos x="138" y="0"/>
                  </a:cxn>
                  <a:cxn ang="0">
                    <a:pos x="132" y="0"/>
                  </a:cxn>
                  <a:cxn ang="0">
                    <a:pos x="118" y="0"/>
                  </a:cxn>
                  <a:cxn ang="0">
                    <a:pos x="96" y="0"/>
                  </a:cxn>
                  <a:cxn ang="0">
                    <a:pos x="72" y="0"/>
                  </a:cxn>
                  <a:cxn ang="0">
                    <a:pos x="47" y="0"/>
                  </a:cxn>
                  <a:cxn ang="0">
                    <a:pos x="26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0"/>
                  </a:cxn>
                </a:cxnLst>
                <a:rect l="0" t="0" r="r" b="b"/>
                <a:pathLst>
                  <a:path w="138" h="10">
                    <a:moveTo>
                      <a:pt x="0" y="10"/>
                    </a:moveTo>
                    <a:lnTo>
                      <a:pt x="0" y="10"/>
                    </a:lnTo>
                    <a:lnTo>
                      <a:pt x="8" y="10"/>
                    </a:lnTo>
                    <a:lnTo>
                      <a:pt x="26" y="10"/>
                    </a:lnTo>
                    <a:lnTo>
                      <a:pt x="47" y="10"/>
                    </a:lnTo>
                    <a:lnTo>
                      <a:pt x="72" y="10"/>
                    </a:lnTo>
                    <a:lnTo>
                      <a:pt x="96" y="10"/>
                    </a:lnTo>
                    <a:lnTo>
                      <a:pt x="118" y="10"/>
                    </a:lnTo>
                    <a:lnTo>
                      <a:pt x="132" y="10"/>
                    </a:lnTo>
                    <a:lnTo>
                      <a:pt x="138" y="10"/>
                    </a:lnTo>
                    <a:lnTo>
                      <a:pt x="138" y="0"/>
                    </a:lnTo>
                    <a:lnTo>
                      <a:pt x="132" y="0"/>
                    </a:lnTo>
                    <a:lnTo>
                      <a:pt x="118" y="0"/>
                    </a:lnTo>
                    <a:lnTo>
                      <a:pt x="96" y="0"/>
                    </a:lnTo>
                    <a:lnTo>
                      <a:pt x="72" y="0"/>
                    </a:lnTo>
                    <a:lnTo>
                      <a:pt x="47" y="0"/>
                    </a:lnTo>
                    <a:lnTo>
                      <a:pt x="26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40" name="Freeform 24"/>
              <p:cNvSpPr>
                <a:spLocks/>
              </p:cNvSpPr>
              <p:nvPr/>
            </p:nvSpPr>
            <p:spPr bwMode="auto">
              <a:xfrm>
                <a:off x="2828" y="2829"/>
                <a:ext cx="6" cy="6"/>
              </a:xfrm>
              <a:custGeom>
                <a:avLst/>
                <a:gdLst/>
                <a:ahLst/>
                <a:cxnLst>
                  <a:cxn ang="0">
                    <a:pos x="10" y="18"/>
                  </a:cxn>
                  <a:cxn ang="0">
                    <a:pos x="10" y="18"/>
                  </a:cxn>
                  <a:cxn ang="0">
                    <a:pos x="12" y="14"/>
                  </a:cxn>
                  <a:cxn ang="0">
                    <a:pos x="13" y="13"/>
                  </a:cxn>
                  <a:cxn ang="0">
                    <a:pos x="14" y="12"/>
                  </a:cxn>
                  <a:cxn ang="0">
                    <a:pos x="18" y="10"/>
                  </a:cxn>
                  <a:cxn ang="0">
                    <a:pos x="18" y="0"/>
                  </a:cxn>
                  <a:cxn ang="0">
                    <a:pos x="12" y="1"/>
                  </a:cxn>
                  <a:cxn ang="0">
                    <a:pos x="5" y="5"/>
                  </a:cxn>
                  <a:cxn ang="0">
                    <a:pos x="1" y="12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10" y="18"/>
                  </a:cxn>
                </a:cxnLst>
                <a:rect l="0" t="0" r="r" b="b"/>
                <a:pathLst>
                  <a:path w="18" h="18">
                    <a:moveTo>
                      <a:pt x="10" y="18"/>
                    </a:moveTo>
                    <a:lnTo>
                      <a:pt x="10" y="18"/>
                    </a:lnTo>
                    <a:lnTo>
                      <a:pt x="12" y="14"/>
                    </a:lnTo>
                    <a:lnTo>
                      <a:pt x="13" y="13"/>
                    </a:lnTo>
                    <a:lnTo>
                      <a:pt x="14" y="12"/>
                    </a:lnTo>
                    <a:lnTo>
                      <a:pt x="18" y="10"/>
                    </a:lnTo>
                    <a:lnTo>
                      <a:pt x="18" y="0"/>
                    </a:lnTo>
                    <a:lnTo>
                      <a:pt x="12" y="1"/>
                    </a:lnTo>
                    <a:lnTo>
                      <a:pt x="5" y="5"/>
                    </a:lnTo>
                    <a:lnTo>
                      <a:pt x="1" y="12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10" y="1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41" name="Freeform 25"/>
              <p:cNvSpPr>
                <a:spLocks/>
              </p:cNvSpPr>
              <p:nvPr/>
            </p:nvSpPr>
            <p:spPr bwMode="auto">
              <a:xfrm>
                <a:off x="2828" y="2835"/>
                <a:ext cx="4" cy="357"/>
              </a:xfrm>
              <a:custGeom>
                <a:avLst/>
                <a:gdLst/>
                <a:ahLst/>
                <a:cxnLst>
                  <a:cxn ang="0">
                    <a:pos x="10" y="1063"/>
                  </a:cxn>
                  <a:cxn ang="0">
                    <a:pos x="12" y="1067"/>
                  </a:cxn>
                  <a:cxn ang="0">
                    <a:pos x="12" y="902"/>
                  </a:cxn>
                  <a:cxn ang="0">
                    <a:pos x="12" y="536"/>
                  </a:cxn>
                  <a:cxn ang="0">
                    <a:pos x="10" y="169"/>
                  </a:cxn>
                  <a:cxn ang="0">
                    <a:pos x="10" y="0"/>
                  </a:cxn>
                  <a:cxn ang="0">
                    <a:pos x="0" y="0"/>
                  </a:cxn>
                  <a:cxn ang="0">
                    <a:pos x="0" y="169"/>
                  </a:cxn>
                  <a:cxn ang="0">
                    <a:pos x="1" y="536"/>
                  </a:cxn>
                  <a:cxn ang="0">
                    <a:pos x="1" y="902"/>
                  </a:cxn>
                  <a:cxn ang="0">
                    <a:pos x="1" y="1067"/>
                  </a:cxn>
                  <a:cxn ang="0">
                    <a:pos x="2" y="1071"/>
                  </a:cxn>
                  <a:cxn ang="0">
                    <a:pos x="1" y="1067"/>
                  </a:cxn>
                  <a:cxn ang="0">
                    <a:pos x="1" y="1068"/>
                  </a:cxn>
                  <a:cxn ang="0">
                    <a:pos x="2" y="1071"/>
                  </a:cxn>
                  <a:cxn ang="0">
                    <a:pos x="10" y="1063"/>
                  </a:cxn>
                </a:cxnLst>
                <a:rect l="0" t="0" r="r" b="b"/>
                <a:pathLst>
                  <a:path w="12" h="1071">
                    <a:moveTo>
                      <a:pt x="10" y="1063"/>
                    </a:moveTo>
                    <a:lnTo>
                      <a:pt x="12" y="1067"/>
                    </a:lnTo>
                    <a:lnTo>
                      <a:pt x="12" y="902"/>
                    </a:lnTo>
                    <a:lnTo>
                      <a:pt x="12" y="536"/>
                    </a:lnTo>
                    <a:lnTo>
                      <a:pt x="10" y="169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0" y="169"/>
                    </a:lnTo>
                    <a:lnTo>
                      <a:pt x="1" y="536"/>
                    </a:lnTo>
                    <a:lnTo>
                      <a:pt x="1" y="902"/>
                    </a:lnTo>
                    <a:lnTo>
                      <a:pt x="1" y="1067"/>
                    </a:lnTo>
                    <a:lnTo>
                      <a:pt x="2" y="1071"/>
                    </a:lnTo>
                    <a:lnTo>
                      <a:pt x="1" y="1067"/>
                    </a:lnTo>
                    <a:lnTo>
                      <a:pt x="1" y="1068"/>
                    </a:lnTo>
                    <a:lnTo>
                      <a:pt x="2" y="1071"/>
                    </a:lnTo>
                    <a:lnTo>
                      <a:pt x="10" y="10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42" name="Freeform 26"/>
              <p:cNvSpPr>
                <a:spLocks/>
              </p:cNvSpPr>
              <p:nvPr/>
            </p:nvSpPr>
            <p:spPr bwMode="auto">
              <a:xfrm>
                <a:off x="2880" y="2832"/>
                <a:ext cx="276" cy="219"/>
              </a:xfrm>
              <a:custGeom>
                <a:avLst/>
                <a:gdLst/>
                <a:ahLst/>
                <a:cxnLst>
                  <a:cxn ang="0">
                    <a:pos x="828" y="0"/>
                  </a:cxn>
                  <a:cxn ang="0">
                    <a:pos x="0" y="0"/>
                  </a:cxn>
                  <a:cxn ang="0">
                    <a:pos x="0" y="81"/>
                  </a:cxn>
                  <a:cxn ang="0">
                    <a:pos x="1" y="270"/>
                  </a:cxn>
                  <a:cxn ang="0">
                    <a:pos x="1" y="482"/>
                  </a:cxn>
                  <a:cxn ang="0">
                    <a:pos x="1" y="634"/>
                  </a:cxn>
                  <a:cxn ang="0">
                    <a:pos x="2" y="642"/>
                  </a:cxn>
                  <a:cxn ang="0">
                    <a:pos x="6" y="649"/>
                  </a:cxn>
                  <a:cxn ang="0">
                    <a:pos x="14" y="654"/>
                  </a:cxn>
                  <a:cxn ang="0">
                    <a:pos x="25" y="657"/>
                  </a:cxn>
                  <a:cxn ang="0">
                    <a:pos x="36" y="657"/>
                  </a:cxn>
                  <a:cxn ang="0">
                    <a:pos x="62" y="657"/>
                  </a:cxn>
                  <a:cxn ang="0">
                    <a:pos x="101" y="657"/>
                  </a:cxn>
                  <a:cxn ang="0">
                    <a:pos x="152" y="657"/>
                  </a:cxn>
                  <a:cxn ang="0">
                    <a:pos x="210" y="657"/>
                  </a:cxn>
                  <a:cxn ang="0">
                    <a:pos x="274" y="657"/>
                  </a:cxn>
                  <a:cxn ang="0">
                    <a:pos x="344" y="657"/>
                  </a:cxn>
                  <a:cxn ang="0">
                    <a:pos x="414" y="657"/>
                  </a:cxn>
                  <a:cxn ang="0">
                    <a:pos x="486" y="657"/>
                  </a:cxn>
                  <a:cxn ang="0">
                    <a:pos x="554" y="657"/>
                  </a:cxn>
                  <a:cxn ang="0">
                    <a:pos x="620" y="657"/>
                  </a:cxn>
                  <a:cxn ang="0">
                    <a:pos x="677" y="657"/>
                  </a:cxn>
                  <a:cxn ang="0">
                    <a:pos x="728" y="657"/>
                  </a:cxn>
                  <a:cxn ang="0">
                    <a:pos x="766" y="657"/>
                  </a:cxn>
                  <a:cxn ang="0">
                    <a:pos x="792" y="657"/>
                  </a:cxn>
                  <a:cxn ang="0">
                    <a:pos x="802" y="657"/>
                  </a:cxn>
                  <a:cxn ang="0">
                    <a:pos x="812" y="654"/>
                  </a:cxn>
                  <a:cxn ang="0">
                    <a:pos x="820" y="649"/>
                  </a:cxn>
                  <a:cxn ang="0">
                    <a:pos x="825" y="641"/>
                  </a:cxn>
                  <a:cxn ang="0">
                    <a:pos x="828" y="631"/>
                  </a:cxn>
                  <a:cxn ang="0">
                    <a:pos x="828" y="478"/>
                  </a:cxn>
                  <a:cxn ang="0">
                    <a:pos x="828" y="268"/>
                  </a:cxn>
                  <a:cxn ang="0">
                    <a:pos x="828" y="81"/>
                  </a:cxn>
                  <a:cxn ang="0">
                    <a:pos x="828" y="0"/>
                  </a:cxn>
                </a:cxnLst>
                <a:rect l="0" t="0" r="r" b="b"/>
                <a:pathLst>
                  <a:path w="828" h="657">
                    <a:moveTo>
                      <a:pt x="828" y="0"/>
                    </a:moveTo>
                    <a:lnTo>
                      <a:pt x="0" y="0"/>
                    </a:lnTo>
                    <a:lnTo>
                      <a:pt x="0" y="81"/>
                    </a:lnTo>
                    <a:lnTo>
                      <a:pt x="1" y="270"/>
                    </a:lnTo>
                    <a:lnTo>
                      <a:pt x="1" y="482"/>
                    </a:lnTo>
                    <a:lnTo>
                      <a:pt x="1" y="634"/>
                    </a:lnTo>
                    <a:lnTo>
                      <a:pt x="2" y="642"/>
                    </a:lnTo>
                    <a:lnTo>
                      <a:pt x="6" y="649"/>
                    </a:lnTo>
                    <a:lnTo>
                      <a:pt x="14" y="654"/>
                    </a:lnTo>
                    <a:lnTo>
                      <a:pt x="25" y="657"/>
                    </a:lnTo>
                    <a:lnTo>
                      <a:pt x="36" y="657"/>
                    </a:lnTo>
                    <a:lnTo>
                      <a:pt x="62" y="657"/>
                    </a:lnTo>
                    <a:lnTo>
                      <a:pt x="101" y="657"/>
                    </a:lnTo>
                    <a:lnTo>
                      <a:pt x="152" y="657"/>
                    </a:lnTo>
                    <a:lnTo>
                      <a:pt x="210" y="657"/>
                    </a:lnTo>
                    <a:lnTo>
                      <a:pt x="274" y="657"/>
                    </a:lnTo>
                    <a:lnTo>
                      <a:pt x="344" y="657"/>
                    </a:lnTo>
                    <a:lnTo>
                      <a:pt x="414" y="657"/>
                    </a:lnTo>
                    <a:lnTo>
                      <a:pt x="486" y="657"/>
                    </a:lnTo>
                    <a:lnTo>
                      <a:pt x="554" y="657"/>
                    </a:lnTo>
                    <a:lnTo>
                      <a:pt x="620" y="657"/>
                    </a:lnTo>
                    <a:lnTo>
                      <a:pt x="677" y="657"/>
                    </a:lnTo>
                    <a:lnTo>
                      <a:pt x="728" y="657"/>
                    </a:lnTo>
                    <a:lnTo>
                      <a:pt x="766" y="657"/>
                    </a:lnTo>
                    <a:lnTo>
                      <a:pt x="792" y="657"/>
                    </a:lnTo>
                    <a:lnTo>
                      <a:pt x="802" y="657"/>
                    </a:lnTo>
                    <a:lnTo>
                      <a:pt x="812" y="654"/>
                    </a:lnTo>
                    <a:lnTo>
                      <a:pt x="820" y="649"/>
                    </a:lnTo>
                    <a:lnTo>
                      <a:pt x="825" y="641"/>
                    </a:lnTo>
                    <a:lnTo>
                      <a:pt x="828" y="631"/>
                    </a:lnTo>
                    <a:lnTo>
                      <a:pt x="828" y="478"/>
                    </a:lnTo>
                    <a:lnTo>
                      <a:pt x="828" y="268"/>
                    </a:lnTo>
                    <a:lnTo>
                      <a:pt x="828" y="81"/>
                    </a:lnTo>
                    <a:lnTo>
                      <a:pt x="828" y="0"/>
                    </a:lnTo>
                    <a:close/>
                  </a:path>
                </a:pathLst>
              </a:custGeom>
              <a:solidFill>
                <a:srgbClr val="F2F4F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43" name="Freeform 27"/>
              <p:cNvSpPr>
                <a:spLocks/>
              </p:cNvSpPr>
              <p:nvPr/>
            </p:nvSpPr>
            <p:spPr bwMode="auto">
              <a:xfrm>
                <a:off x="2880" y="2832"/>
                <a:ext cx="276" cy="219"/>
              </a:xfrm>
              <a:custGeom>
                <a:avLst/>
                <a:gdLst/>
                <a:ahLst/>
                <a:cxnLst>
                  <a:cxn ang="0">
                    <a:pos x="828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81"/>
                  </a:cxn>
                  <a:cxn ang="0">
                    <a:pos x="1" y="270"/>
                  </a:cxn>
                  <a:cxn ang="0">
                    <a:pos x="1" y="482"/>
                  </a:cxn>
                  <a:cxn ang="0">
                    <a:pos x="1" y="634"/>
                  </a:cxn>
                  <a:cxn ang="0">
                    <a:pos x="1" y="634"/>
                  </a:cxn>
                  <a:cxn ang="0">
                    <a:pos x="2" y="642"/>
                  </a:cxn>
                  <a:cxn ang="0">
                    <a:pos x="6" y="649"/>
                  </a:cxn>
                  <a:cxn ang="0">
                    <a:pos x="14" y="654"/>
                  </a:cxn>
                  <a:cxn ang="0">
                    <a:pos x="25" y="657"/>
                  </a:cxn>
                  <a:cxn ang="0">
                    <a:pos x="25" y="657"/>
                  </a:cxn>
                  <a:cxn ang="0">
                    <a:pos x="36" y="657"/>
                  </a:cxn>
                  <a:cxn ang="0">
                    <a:pos x="62" y="657"/>
                  </a:cxn>
                  <a:cxn ang="0">
                    <a:pos x="101" y="657"/>
                  </a:cxn>
                  <a:cxn ang="0">
                    <a:pos x="152" y="657"/>
                  </a:cxn>
                  <a:cxn ang="0">
                    <a:pos x="210" y="657"/>
                  </a:cxn>
                  <a:cxn ang="0">
                    <a:pos x="274" y="657"/>
                  </a:cxn>
                  <a:cxn ang="0">
                    <a:pos x="344" y="657"/>
                  </a:cxn>
                  <a:cxn ang="0">
                    <a:pos x="414" y="657"/>
                  </a:cxn>
                  <a:cxn ang="0">
                    <a:pos x="486" y="657"/>
                  </a:cxn>
                  <a:cxn ang="0">
                    <a:pos x="554" y="657"/>
                  </a:cxn>
                  <a:cxn ang="0">
                    <a:pos x="620" y="657"/>
                  </a:cxn>
                  <a:cxn ang="0">
                    <a:pos x="677" y="657"/>
                  </a:cxn>
                  <a:cxn ang="0">
                    <a:pos x="728" y="657"/>
                  </a:cxn>
                  <a:cxn ang="0">
                    <a:pos x="766" y="657"/>
                  </a:cxn>
                  <a:cxn ang="0">
                    <a:pos x="792" y="657"/>
                  </a:cxn>
                  <a:cxn ang="0">
                    <a:pos x="802" y="657"/>
                  </a:cxn>
                  <a:cxn ang="0">
                    <a:pos x="802" y="657"/>
                  </a:cxn>
                  <a:cxn ang="0">
                    <a:pos x="812" y="654"/>
                  </a:cxn>
                  <a:cxn ang="0">
                    <a:pos x="820" y="649"/>
                  </a:cxn>
                  <a:cxn ang="0">
                    <a:pos x="825" y="641"/>
                  </a:cxn>
                  <a:cxn ang="0">
                    <a:pos x="828" y="631"/>
                  </a:cxn>
                  <a:cxn ang="0">
                    <a:pos x="828" y="631"/>
                  </a:cxn>
                  <a:cxn ang="0">
                    <a:pos x="828" y="478"/>
                  </a:cxn>
                  <a:cxn ang="0">
                    <a:pos x="828" y="268"/>
                  </a:cxn>
                  <a:cxn ang="0">
                    <a:pos x="828" y="81"/>
                  </a:cxn>
                  <a:cxn ang="0">
                    <a:pos x="828" y="0"/>
                  </a:cxn>
                </a:cxnLst>
                <a:rect l="0" t="0" r="r" b="b"/>
                <a:pathLst>
                  <a:path w="828" h="657">
                    <a:moveTo>
                      <a:pt x="828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81"/>
                    </a:lnTo>
                    <a:lnTo>
                      <a:pt x="1" y="270"/>
                    </a:lnTo>
                    <a:lnTo>
                      <a:pt x="1" y="482"/>
                    </a:lnTo>
                    <a:lnTo>
                      <a:pt x="1" y="634"/>
                    </a:lnTo>
                    <a:lnTo>
                      <a:pt x="1" y="634"/>
                    </a:lnTo>
                    <a:lnTo>
                      <a:pt x="2" y="642"/>
                    </a:lnTo>
                    <a:lnTo>
                      <a:pt x="6" y="649"/>
                    </a:lnTo>
                    <a:lnTo>
                      <a:pt x="14" y="654"/>
                    </a:lnTo>
                    <a:lnTo>
                      <a:pt x="25" y="657"/>
                    </a:lnTo>
                    <a:lnTo>
                      <a:pt x="25" y="657"/>
                    </a:lnTo>
                    <a:lnTo>
                      <a:pt x="36" y="657"/>
                    </a:lnTo>
                    <a:lnTo>
                      <a:pt x="62" y="657"/>
                    </a:lnTo>
                    <a:lnTo>
                      <a:pt x="101" y="657"/>
                    </a:lnTo>
                    <a:lnTo>
                      <a:pt x="152" y="657"/>
                    </a:lnTo>
                    <a:lnTo>
                      <a:pt x="210" y="657"/>
                    </a:lnTo>
                    <a:lnTo>
                      <a:pt x="274" y="657"/>
                    </a:lnTo>
                    <a:lnTo>
                      <a:pt x="344" y="657"/>
                    </a:lnTo>
                    <a:lnTo>
                      <a:pt x="414" y="657"/>
                    </a:lnTo>
                    <a:lnTo>
                      <a:pt x="486" y="657"/>
                    </a:lnTo>
                    <a:lnTo>
                      <a:pt x="554" y="657"/>
                    </a:lnTo>
                    <a:lnTo>
                      <a:pt x="620" y="657"/>
                    </a:lnTo>
                    <a:lnTo>
                      <a:pt x="677" y="657"/>
                    </a:lnTo>
                    <a:lnTo>
                      <a:pt x="728" y="657"/>
                    </a:lnTo>
                    <a:lnTo>
                      <a:pt x="766" y="657"/>
                    </a:lnTo>
                    <a:lnTo>
                      <a:pt x="792" y="657"/>
                    </a:lnTo>
                    <a:lnTo>
                      <a:pt x="802" y="657"/>
                    </a:lnTo>
                    <a:lnTo>
                      <a:pt x="802" y="657"/>
                    </a:lnTo>
                    <a:lnTo>
                      <a:pt x="812" y="654"/>
                    </a:lnTo>
                    <a:lnTo>
                      <a:pt x="820" y="649"/>
                    </a:lnTo>
                    <a:lnTo>
                      <a:pt x="825" y="641"/>
                    </a:lnTo>
                    <a:lnTo>
                      <a:pt x="828" y="631"/>
                    </a:lnTo>
                    <a:lnTo>
                      <a:pt x="828" y="631"/>
                    </a:lnTo>
                    <a:lnTo>
                      <a:pt x="828" y="478"/>
                    </a:lnTo>
                    <a:lnTo>
                      <a:pt x="828" y="268"/>
                    </a:lnTo>
                    <a:lnTo>
                      <a:pt x="828" y="81"/>
                    </a:lnTo>
                    <a:lnTo>
                      <a:pt x="828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44" name="Rectangle 28"/>
              <p:cNvSpPr>
                <a:spLocks noChangeArrowheads="1"/>
              </p:cNvSpPr>
              <p:nvPr/>
            </p:nvSpPr>
            <p:spPr bwMode="auto">
              <a:xfrm>
                <a:off x="3165" y="2854"/>
                <a:ext cx="26" cy="19"/>
              </a:xfrm>
              <a:prstGeom prst="rect">
                <a:avLst/>
              </a:prstGeom>
              <a:gradFill rotWithShape="0">
                <a:gsLst>
                  <a:gs pos="0">
                    <a:schemeClr val="tx2">
                      <a:gamma/>
                      <a:shade val="46275"/>
                      <a:invGamma/>
                    </a:schemeClr>
                  </a:gs>
                  <a:gs pos="100000">
                    <a:schemeClr val="tx2"/>
                  </a:gs>
                </a:gsLst>
                <a:lin ang="5400000" scaled="1"/>
              </a:gradFill>
              <a:ln w="317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45" name="Freeform 29"/>
              <p:cNvSpPr>
                <a:spLocks/>
              </p:cNvSpPr>
              <p:nvPr/>
            </p:nvSpPr>
            <p:spPr bwMode="auto">
              <a:xfrm>
                <a:off x="3163" y="2852"/>
                <a:ext cx="6" cy="21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0" y="8"/>
                  </a:cxn>
                  <a:cxn ang="0">
                    <a:pos x="0" y="61"/>
                  </a:cxn>
                  <a:cxn ang="0">
                    <a:pos x="16" y="61"/>
                  </a:cxn>
                  <a:cxn ang="0">
                    <a:pos x="16" y="8"/>
                  </a:cxn>
                  <a:cxn ang="0">
                    <a:pos x="8" y="16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0" y="8"/>
                  </a:cxn>
                  <a:cxn ang="0">
                    <a:pos x="8" y="0"/>
                  </a:cxn>
                </a:cxnLst>
                <a:rect l="0" t="0" r="r" b="b"/>
                <a:pathLst>
                  <a:path w="16" h="61">
                    <a:moveTo>
                      <a:pt x="8" y="0"/>
                    </a:moveTo>
                    <a:lnTo>
                      <a:pt x="0" y="8"/>
                    </a:lnTo>
                    <a:lnTo>
                      <a:pt x="0" y="61"/>
                    </a:lnTo>
                    <a:lnTo>
                      <a:pt x="16" y="61"/>
                    </a:lnTo>
                    <a:lnTo>
                      <a:pt x="16" y="8"/>
                    </a:lnTo>
                    <a:lnTo>
                      <a:pt x="8" y="16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46" name="Freeform 30"/>
              <p:cNvSpPr>
                <a:spLocks/>
              </p:cNvSpPr>
              <p:nvPr/>
            </p:nvSpPr>
            <p:spPr bwMode="auto">
              <a:xfrm>
                <a:off x="3166" y="2852"/>
                <a:ext cx="25" cy="6"/>
              </a:xfrm>
              <a:custGeom>
                <a:avLst/>
                <a:gdLst/>
                <a:ahLst/>
                <a:cxnLst>
                  <a:cxn ang="0">
                    <a:pos x="75" y="8"/>
                  </a:cxn>
                  <a:cxn ang="0">
                    <a:pos x="75" y="0"/>
                  </a:cxn>
                  <a:cxn ang="0">
                    <a:pos x="0" y="0"/>
                  </a:cxn>
                  <a:cxn ang="0">
                    <a:pos x="0" y="16"/>
                  </a:cxn>
                  <a:cxn ang="0">
                    <a:pos x="75" y="16"/>
                  </a:cxn>
                  <a:cxn ang="0">
                    <a:pos x="75" y="8"/>
                  </a:cxn>
                </a:cxnLst>
                <a:rect l="0" t="0" r="r" b="b"/>
                <a:pathLst>
                  <a:path w="75" h="16">
                    <a:moveTo>
                      <a:pt x="75" y="8"/>
                    </a:moveTo>
                    <a:lnTo>
                      <a:pt x="75" y="0"/>
                    </a:lnTo>
                    <a:lnTo>
                      <a:pt x="0" y="0"/>
                    </a:lnTo>
                    <a:lnTo>
                      <a:pt x="0" y="16"/>
                    </a:lnTo>
                    <a:lnTo>
                      <a:pt x="75" y="16"/>
                    </a:lnTo>
                    <a:lnTo>
                      <a:pt x="75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47" name="Freeform 31"/>
              <p:cNvSpPr>
                <a:spLocks/>
              </p:cNvSpPr>
              <p:nvPr/>
            </p:nvSpPr>
            <p:spPr bwMode="auto">
              <a:xfrm>
                <a:off x="2934" y="3095"/>
                <a:ext cx="222" cy="120"/>
              </a:xfrm>
              <a:custGeom>
                <a:avLst/>
                <a:gdLst/>
                <a:ahLst/>
                <a:cxnLst>
                  <a:cxn ang="0">
                    <a:pos x="666" y="358"/>
                  </a:cxn>
                  <a:cxn ang="0">
                    <a:pos x="630" y="358"/>
                  </a:cxn>
                  <a:cxn ang="0">
                    <a:pos x="595" y="358"/>
                  </a:cxn>
                  <a:cxn ang="0">
                    <a:pos x="560" y="358"/>
                  </a:cxn>
                  <a:cxn ang="0">
                    <a:pos x="530" y="358"/>
                  </a:cxn>
                  <a:cxn ang="0">
                    <a:pos x="503" y="358"/>
                  </a:cxn>
                  <a:cxn ang="0">
                    <a:pos x="482" y="358"/>
                  </a:cxn>
                  <a:cxn ang="0">
                    <a:pos x="468" y="358"/>
                  </a:cxn>
                  <a:cxn ang="0">
                    <a:pos x="463" y="358"/>
                  </a:cxn>
                  <a:cxn ang="0">
                    <a:pos x="463" y="361"/>
                  </a:cxn>
                  <a:cxn ang="0">
                    <a:pos x="8" y="361"/>
                  </a:cxn>
                  <a:cxn ang="0">
                    <a:pos x="8" y="344"/>
                  </a:cxn>
                  <a:cxn ang="0">
                    <a:pos x="0" y="344"/>
                  </a:cxn>
                  <a:cxn ang="0">
                    <a:pos x="0" y="294"/>
                  </a:cxn>
                  <a:cxn ang="0">
                    <a:pos x="0" y="184"/>
                  </a:cxn>
                  <a:cxn ang="0">
                    <a:pos x="0" y="72"/>
                  </a:cxn>
                  <a:cxn ang="0">
                    <a:pos x="0" y="16"/>
                  </a:cxn>
                  <a:cxn ang="0">
                    <a:pos x="2" y="7"/>
                  </a:cxn>
                  <a:cxn ang="0">
                    <a:pos x="7" y="3"/>
                  </a:cxn>
                  <a:cxn ang="0">
                    <a:pos x="11" y="0"/>
                  </a:cxn>
                  <a:cxn ang="0">
                    <a:pos x="16" y="0"/>
                  </a:cxn>
                  <a:cxn ang="0">
                    <a:pos x="24" y="0"/>
                  </a:cxn>
                  <a:cxn ang="0">
                    <a:pos x="44" y="0"/>
                  </a:cxn>
                  <a:cxn ang="0">
                    <a:pos x="75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15" y="0"/>
                  </a:cxn>
                  <a:cxn ang="0">
                    <a:pos x="271" y="0"/>
                  </a:cxn>
                  <a:cxn ang="0">
                    <a:pos x="330" y="0"/>
                  </a:cxn>
                  <a:cxn ang="0">
                    <a:pos x="388" y="0"/>
                  </a:cxn>
                  <a:cxn ang="0">
                    <a:pos x="444" y="0"/>
                  </a:cxn>
                  <a:cxn ang="0">
                    <a:pos x="498" y="0"/>
                  </a:cxn>
                  <a:cxn ang="0">
                    <a:pos x="546" y="0"/>
                  </a:cxn>
                  <a:cxn ang="0">
                    <a:pos x="586" y="0"/>
                  </a:cxn>
                  <a:cxn ang="0">
                    <a:pos x="619" y="0"/>
                  </a:cxn>
                  <a:cxn ang="0">
                    <a:pos x="640" y="0"/>
                  </a:cxn>
                  <a:cxn ang="0">
                    <a:pos x="650" y="0"/>
                  </a:cxn>
                  <a:cxn ang="0">
                    <a:pos x="658" y="1"/>
                  </a:cxn>
                  <a:cxn ang="0">
                    <a:pos x="663" y="5"/>
                  </a:cxn>
                  <a:cxn ang="0">
                    <a:pos x="666" y="11"/>
                  </a:cxn>
                  <a:cxn ang="0">
                    <a:pos x="666" y="16"/>
                  </a:cxn>
                  <a:cxn ang="0">
                    <a:pos x="666" y="67"/>
                  </a:cxn>
                  <a:cxn ang="0">
                    <a:pos x="666" y="173"/>
                  </a:cxn>
                  <a:cxn ang="0">
                    <a:pos x="666" y="282"/>
                  </a:cxn>
                  <a:cxn ang="0">
                    <a:pos x="666" y="336"/>
                  </a:cxn>
                  <a:cxn ang="0">
                    <a:pos x="666" y="358"/>
                  </a:cxn>
                </a:cxnLst>
                <a:rect l="0" t="0" r="r" b="b"/>
                <a:pathLst>
                  <a:path w="666" h="361">
                    <a:moveTo>
                      <a:pt x="666" y="358"/>
                    </a:moveTo>
                    <a:lnTo>
                      <a:pt x="630" y="358"/>
                    </a:lnTo>
                    <a:lnTo>
                      <a:pt x="595" y="358"/>
                    </a:lnTo>
                    <a:lnTo>
                      <a:pt x="560" y="358"/>
                    </a:lnTo>
                    <a:lnTo>
                      <a:pt x="530" y="358"/>
                    </a:lnTo>
                    <a:lnTo>
                      <a:pt x="503" y="358"/>
                    </a:lnTo>
                    <a:lnTo>
                      <a:pt x="482" y="358"/>
                    </a:lnTo>
                    <a:lnTo>
                      <a:pt x="468" y="358"/>
                    </a:lnTo>
                    <a:lnTo>
                      <a:pt x="463" y="358"/>
                    </a:lnTo>
                    <a:lnTo>
                      <a:pt x="463" y="361"/>
                    </a:lnTo>
                    <a:lnTo>
                      <a:pt x="8" y="361"/>
                    </a:lnTo>
                    <a:lnTo>
                      <a:pt x="8" y="344"/>
                    </a:lnTo>
                    <a:lnTo>
                      <a:pt x="0" y="344"/>
                    </a:lnTo>
                    <a:lnTo>
                      <a:pt x="0" y="294"/>
                    </a:lnTo>
                    <a:lnTo>
                      <a:pt x="0" y="184"/>
                    </a:lnTo>
                    <a:lnTo>
                      <a:pt x="0" y="72"/>
                    </a:lnTo>
                    <a:lnTo>
                      <a:pt x="0" y="16"/>
                    </a:lnTo>
                    <a:lnTo>
                      <a:pt x="2" y="7"/>
                    </a:lnTo>
                    <a:lnTo>
                      <a:pt x="7" y="3"/>
                    </a:lnTo>
                    <a:lnTo>
                      <a:pt x="11" y="0"/>
                    </a:lnTo>
                    <a:lnTo>
                      <a:pt x="16" y="0"/>
                    </a:lnTo>
                    <a:lnTo>
                      <a:pt x="24" y="0"/>
                    </a:lnTo>
                    <a:lnTo>
                      <a:pt x="44" y="0"/>
                    </a:lnTo>
                    <a:lnTo>
                      <a:pt x="75" y="0"/>
                    </a:lnTo>
                    <a:lnTo>
                      <a:pt x="115" y="0"/>
                    </a:lnTo>
                    <a:lnTo>
                      <a:pt x="163" y="0"/>
                    </a:lnTo>
                    <a:lnTo>
                      <a:pt x="215" y="0"/>
                    </a:lnTo>
                    <a:lnTo>
                      <a:pt x="271" y="0"/>
                    </a:lnTo>
                    <a:lnTo>
                      <a:pt x="330" y="0"/>
                    </a:lnTo>
                    <a:lnTo>
                      <a:pt x="388" y="0"/>
                    </a:lnTo>
                    <a:lnTo>
                      <a:pt x="444" y="0"/>
                    </a:lnTo>
                    <a:lnTo>
                      <a:pt x="498" y="0"/>
                    </a:lnTo>
                    <a:lnTo>
                      <a:pt x="546" y="0"/>
                    </a:lnTo>
                    <a:lnTo>
                      <a:pt x="586" y="0"/>
                    </a:lnTo>
                    <a:lnTo>
                      <a:pt x="619" y="0"/>
                    </a:lnTo>
                    <a:lnTo>
                      <a:pt x="640" y="0"/>
                    </a:lnTo>
                    <a:lnTo>
                      <a:pt x="650" y="0"/>
                    </a:lnTo>
                    <a:lnTo>
                      <a:pt x="658" y="1"/>
                    </a:lnTo>
                    <a:lnTo>
                      <a:pt x="663" y="5"/>
                    </a:lnTo>
                    <a:lnTo>
                      <a:pt x="666" y="11"/>
                    </a:lnTo>
                    <a:lnTo>
                      <a:pt x="666" y="16"/>
                    </a:lnTo>
                    <a:lnTo>
                      <a:pt x="666" y="67"/>
                    </a:lnTo>
                    <a:lnTo>
                      <a:pt x="666" y="173"/>
                    </a:lnTo>
                    <a:lnTo>
                      <a:pt x="666" y="282"/>
                    </a:lnTo>
                    <a:lnTo>
                      <a:pt x="666" y="336"/>
                    </a:lnTo>
                    <a:lnTo>
                      <a:pt x="666" y="3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tx2">
                      <a:gamma/>
                      <a:shade val="47843"/>
                      <a:invGamma/>
                    </a:schemeClr>
                  </a:gs>
                  <a:gs pos="100000">
                    <a:schemeClr val="tx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48" name="Freeform 32"/>
              <p:cNvSpPr>
                <a:spLocks/>
              </p:cNvSpPr>
              <p:nvPr/>
            </p:nvSpPr>
            <p:spPr bwMode="auto">
              <a:xfrm>
                <a:off x="3087" y="3212"/>
                <a:ext cx="69" cy="4"/>
              </a:xfrm>
              <a:custGeom>
                <a:avLst/>
                <a:gdLst/>
                <a:ahLst/>
                <a:cxnLst>
                  <a:cxn ang="0">
                    <a:pos x="10" y="5"/>
                  </a:cxn>
                  <a:cxn ang="0">
                    <a:pos x="5" y="11"/>
                  </a:cxn>
                  <a:cxn ang="0">
                    <a:pos x="10" y="11"/>
                  </a:cxn>
                  <a:cxn ang="0">
                    <a:pos x="24" y="11"/>
                  </a:cxn>
                  <a:cxn ang="0">
                    <a:pos x="45" y="11"/>
                  </a:cxn>
                  <a:cxn ang="0">
                    <a:pos x="72" y="11"/>
                  </a:cxn>
                  <a:cxn ang="0">
                    <a:pos x="102" y="11"/>
                  </a:cxn>
                  <a:cxn ang="0">
                    <a:pos x="137" y="11"/>
                  </a:cxn>
                  <a:cxn ang="0">
                    <a:pos x="172" y="11"/>
                  </a:cxn>
                  <a:cxn ang="0">
                    <a:pos x="208" y="11"/>
                  </a:cxn>
                  <a:cxn ang="0">
                    <a:pos x="208" y="0"/>
                  </a:cxn>
                  <a:cxn ang="0">
                    <a:pos x="172" y="0"/>
                  </a:cxn>
                  <a:cxn ang="0">
                    <a:pos x="137" y="0"/>
                  </a:cxn>
                  <a:cxn ang="0">
                    <a:pos x="102" y="0"/>
                  </a:cxn>
                  <a:cxn ang="0">
                    <a:pos x="72" y="0"/>
                  </a:cxn>
                  <a:cxn ang="0">
                    <a:pos x="45" y="0"/>
                  </a:cxn>
                  <a:cxn ang="0">
                    <a:pos x="24" y="0"/>
                  </a:cxn>
                  <a:cxn ang="0">
                    <a:pos x="10" y="0"/>
                  </a:cxn>
                  <a:cxn ang="0">
                    <a:pos x="5" y="0"/>
                  </a:cxn>
                  <a:cxn ang="0">
                    <a:pos x="0" y="5"/>
                  </a:cxn>
                  <a:cxn ang="0">
                    <a:pos x="5" y="0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10" y="5"/>
                  </a:cxn>
                </a:cxnLst>
                <a:rect l="0" t="0" r="r" b="b"/>
                <a:pathLst>
                  <a:path w="208" h="11">
                    <a:moveTo>
                      <a:pt x="10" y="5"/>
                    </a:moveTo>
                    <a:lnTo>
                      <a:pt x="5" y="11"/>
                    </a:lnTo>
                    <a:lnTo>
                      <a:pt x="10" y="11"/>
                    </a:lnTo>
                    <a:lnTo>
                      <a:pt x="24" y="11"/>
                    </a:lnTo>
                    <a:lnTo>
                      <a:pt x="45" y="11"/>
                    </a:lnTo>
                    <a:lnTo>
                      <a:pt x="72" y="11"/>
                    </a:lnTo>
                    <a:lnTo>
                      <a:pt x="102" y="11"/>
                    </a:lnTo>
                    <a:lnTo>
                      <a:pt x="137" y="11"/>
                    </a:lnTo>
                    <a:lnTo>
                      <a:pt x="172" y="11"/>
                    </a:lnTo>
                    <a:lnTo>
                      <a:pt x="208" y="11"/>
                    </a:lnTo>
                    <a:lnTo>
                      <a:pt x="208" y="0"/>
                    </a:lnTo>
                    <a:lnTo>
                      <a:pt x="172" y="0"/>
                    </a:lnTo>
                    <a:lnTo>
                      <a:pt x="137" y="0"/>
                    </a:lnTo>
                    <a:lnTo>
                      <a:pt x="102" y="0"/>
                    </a:lnTo>
                    <a:lnTo>
                      <a:pt x="72" y="0"/>
                    </a:lnTo>
                    <a:lnTo>
                      <a:pt x="45" y="0"/>
                    </a:lnTo>
                    <a:lnTo>
                      <a:pt x="2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0" y="5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49" name="Freeform 33"/>
              <p:cNvSpPr>
                <a:spLocks/>
              </p:cNvSpPr>
              <p:nvPr/>
            </p:nvSpPr>
            <p:spPr bwMode="auto">
              <a:xfrm>
                <a:off x="3087" y="3213"/>
                <a:ext cx="3" cy="4"/>
              </a:xfrm>
              <a:custGeom>
                <a:avLst/>
                <a:gdLst/>
                <a:ahLst/>
                <a:cxnLst>
                  <a:cxn ang="0">
                    <a:pos x="5" y="10"/>
                  </a:cxn>
                  <a:cxn ang="0">
                    <a:pos x="10" y="5"/>
                  </a:cxn>
                  <a:cxn ang="0">
                    <a:pos x="10" y="2"/>
                  </a:cxn>
                  <a:cxn ang="0">
                    <a:pos x="0" y="2"/>
                  </a:cxn>
                  <a:cxn ang="0">
                    <a:pos x="0" y="5"/>
                  </a:cxn>
                  <a:cxn ang="0">
                    <a:pos x="5" y="0"/>
                  </a:cxn>
                  <a:cxn ang="0">
                    <a:pos x="5" y="10"/>
                  </a:cxn>
                  <a:cxn ang="0">
                    <a:pos x="10" y="10"/>
                  </a:cxn>
                  <a:cxn ang="0">
                    <a:pos x="10" y="5"/>
                  </a:cxn>
                  <a:cxn ang="0">
                    <a:pos x="5" y="10"/>
                  </a:cxn>
                </a:cxnLst>
                <a:rect l="0" t="0" r="r" b="b"/>
                <a:pathLst>
                  <a:path w="10" h="10">
                    <a:moveTo>
                      <a:pt x="5" y="10"/>
                    </a:moveTo>
                    <a:lnTo>
                      <a:pt x="10" y="5"/>
                    </a:lnTo>
                    <a:lnTo>
                      <a:pt x="10" y="2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5" y="0"/>
                    </a:lnTo>
                    <a:lnTo>
                      <a:pt x="5" y="10"/>
                    </a:lnTo>
                    <a:lnTo>
                      <a:pt x="10" y="10"/>
                    </a:lnTo>
                    <a:lnTo>
                      <a:pt x="10" y="5"/>
                    </a:lnTo>
                    <a:lnTo>
                      <a:pt x="5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50" name="Freeform 34"/>
              <p:cNvSpPr>
                <a:spLocks/>
              </p:cNvSpPr>
              <p:nvPr/>
            </p:nvSpPr>
            <p:spPr bwMode="auto">
              <a:xfrm>
                <a:off x="2935" y="3213"/>
                <a:ext cx="154" cy="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5" y="10"/>
                  </a:cxn>
                  <a:cxn ang="0">
                    <a:pos x="460" y="10"/>
                  </a:cxn>
                  <a:cxn ang="0">
                    <a:pos x="460" y="0"/>
                  </a:cxn>
                  <a:cxn ang="0">
                    <a:pos x="5" y="0"/>
                  </a:cxn>
                  <a:cxn ang="0">
                    <a:pos x="11" y="5"/>
                  </a:cxn>
                  <a:cxn ang="0">
                    <a:pos x="0" y="5"/>
                  </a:cxn>
                  <a:cxn ang="0">
                    <a:pos x="0" y="10"/>
                  </a:cxn>
                  <a:cxn ang="0">
                    <a:pos x="5" y="10"/>
                  </a:cxn>
                  <a:cxn ang="0">
                    <a:pos x="0" y="5"/>
                  </a:cxn>
                </a:cxnLst>
                <a:rect l="0" t="0" r="r" b="b"/>
                <a:pathLst>
                  <a:path w="460" h="10">
                    <a:moveTo>
                      <a:pt x="0" y="5"/>
                    </a:moveTo>
                    <a:lnTo>
                      <a:pt x="5" y="10"/>
                    </a:lnTo>
                    <a:lnTo>
                      <a:pt x="460" y="10"/>
                    </a:lnTo>
                    <a:lnTo>
                      <a:pt x="460" y="0"/>
                    </a:lnTo>
                    <a:lnTo>
                      <a:pt x="5" y="0"/>
                    </a:lnTo>
                    <a:lnTo>
                      <a:pt x="11" y="5"/>
                    </a:lnTo>
                    <a:lnTo>
                      <a:pt x="0" y="5"/>
                    </a:lnTo>
                    <a:lnTo>
                      <a:pt x="0" y="10"/>
                    </a:lnTo>
                    <a:lnTo>
                      <a:pt x="5" y="1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51" name="Freeform 35"/>
              <p:cNvSpPr>
                <a:spLocks/>
              </p:cNvSpPr>
              <p:nvPr/>
            </p:nvSpPr>
            <p:spPr bwMode="auto">
              <a:xfrm>
                <a:off x="2935" y="3207"/>
                <a:ext cx="4" cy="8"/>
              </a:xfrm>
              <a:custGeom>
                <a:avLst/>
                <a:gdLst/>
                <a:ahLst/>
                <a:cxnLst>
                  <a:cxn ang="0">
                    <a:pos x="5" y="11"/>
                  </a:cxn>
                  <a:cxn ang="0">
                    <a:pos x="0" y="6"/>
                  </a:cxn>
                  <a:cxn ang="0">
                    <a:pos x="0" y="23"/>
                  </a:cxn>
                  <a:cxn ang="0">
                    <a:pos x="11" y="23"/>
                  </a:cxn>
                  <a:cxn ang="0">
                    <a:pos x="11" y="6"/>
                  </a:cxn>
                  <a:cxn ang="0">
                    <a:pos x="5" y="0"/>
                  </a:cxn>
                  <a:cxn ang="0">
                    <a:pos x="11" y="6"/>
                  </a:cxn>
                  <a:cxn ang="0">
                    <a:pos x="11" y="0"/>
                  </a:cxn>
                  <a:cxn ang="0">
                    <a:pos x="5" y="0"/>
                  </a:cxn>
                  <a:cxn ang="0">
                    <a:pos x="5" y="11"/>
                  </a:cxn>
                </a:cxnLst>
                <a:rect l="0" t="0" r="r" b="b"/>
                <a:pathLst>
                  <a:path w="11" h="23">
                    <a:moveTo>
                      <a:pt x="5" y="11"/>
                    </a:moveTo>
                    <a:lnTo>
                      <a:pt x="0" y="6"/>
                    </a:lnTo>
                    <a:lnTo>
                      <a:pt x="0" y="23"/>
                    </a:lnTo>
                    <a:lnTo>
                      <a:pt x="11" y="23"/>
                    </a:lnTo>
                    <a:lnTo>
                      <a:pt x="11" y="6"/>
                    </a:lnTo>
                    <a:lnTo>
                      <a:pt x="5" y="0"/>
                    </a:lnTo>
                    <a:lnTo>
                      <a:pt x="11" y="6"/>
                    </a:lnTo>
                    <a:lnTo>
                      <a:pt x="11" y="0"/>
                    </a:lnTo>
                    <a:lnTo>
                      <a:pt x="5" y="0"/>
                    </a:lnTo>
                    <a:lnTo>
                      <a:pt x="5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52" name="Freeform 36"/>
              <p:cNvSpPr>
                <a:spLocks/>
              </p:cNvSpPr>
              <p:nvPr/>
            </p:nvSpPr>
            <p:spPr bwMode="auto">
              <a:xfrm>
                <a:off x="2933" y="3207"/>
                <a:ext cx="4" cy="4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5" y="11"/>
                  </a:cxn>
                  <a:cxn ang="0">
                    <a:pos x="13" y="11"/>
                  </a:cxn>
                  <a:cxn ang="0">
                    <a:pos x="13" y="0"/>
                  </a:cxn>
                  <a:cxn ang="0">
                    <a:pos x="5" y="0"/>
                  </a:cxn>
                  <a:cxn ang="0">
                    <a:pos x="11" y="6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5" y="11"/>
                  </a:cxn>
                  <a:cxn ang="0">
                    <a:pos x="0" y="6"/>
                  </a:cxn>
                </a:cxnLst>
                <a:rect l="0" t="0" r="r" b="b"/>
                <a:pathLst>
                  <a:path w="13" h="11">
                    <a:moveTo>
                      <a:pt x="0" y="6"/>
                    </a:moveTo>
                    <a:lnTo>
                      <a:pt x="5" y="11"/>
                    </a:lnTo>
                    <a:lnTo>
                      <a:pt x="13" y="11"/>
                    </a:lnTo>
                    <a:lnTo>
                      <a:pt x="13" y="0"/>
                    </a:lnTo>
                    <a:lnTo>
                      <a:pt x="5" y="0"/>
                    </a:lnTo>
                    <a:lnTo>
                      <a:pt x="11" y="6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5" y="11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53" name="Freeform 37"/>
              <p:cNvSpPr>
                <a:spLocks/>
              </p:cNvSpPr>
              <p:nvPr/>
            </p:nvSpPr>
            <p:spPr bwMode="auto">
              <a:xfrm>
                <a:off x="2933" y="3100"/>
                <a:ext cx="3" cy="10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56"/>
                  </a:cxn>
                  <a:cxn ang="0">
                    <a:pos x="0" y="168"/>
                  </a:cxn>
                  <a:cxn ang="0">
                    <a:pos x="0" y="278"/>
                  </a:cxn>
                  <a:cxn ang="0">
                    <a:pos x="0" y="328"/>
                  </a:cxn>
                  <a:cxn ang="0">
                    <a:pos x="11" y="328"/>
                  </a:cxn>
                  <a:cxn ang="0">
                    <a:pos x="11" y="278"/>
                  </a:cxn>
                  <a:cxn ang="0">
                    <a:pos x="11" y="168"/>
                  </a:cxn>
                  <a:cxn ang="0">
                    <a:pos x="11" y="56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0" y="0"/>
                  </a:cxn>
                </a:cxnLst>
                <a:rect l="0" t="0" r="r" b="b"/>
                <a:pathLst>
                  <a:path w="11" h="328">
                    <a:moveTo>
                      <a:pt x="0" y="0"/>
                    </a:moveTo>
                    <a:lnTo>
                      <a:pt x="0" y="0"/>
                    </a:lnTo>
                    <a:lnTo>
                      <a:pt x="0" y="56"/>
                    </a:lnTo>
                    <a:lnTo>
                      <a:pt x="0" y="168"/>
                    </a:lnTo>
                    <a:lnTo>
                      <a:pt x="0" y="278"/>
                    </a:lnTo>
                    <a:lnTo>
                      <a:pt x="0" y="328"/>
                    </a:lnTo>
                    <a:lnTo>
                      <a:pt x="11" y="328"/>
                    </a:lnTo>
                    <a:lnTo>
                      <a:pt x="11" y="278"/>
                    </a:lnTo>
                    <a:lnTo>
                      <a:pt x="11" y="168"/>
                    </a:lnTo>
                    <a:lnTo>
                      <a:pt x="11" y="56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54" name="Freeform 38"/>
              <p:cNvSpPr>
                <a:spLocks/>
              </p:cNvSpPr>
              <p:nvPr/>
            </p:nvSpPr>
            <p:spPr bwMode="auto">
              <a:xfrm>
                <a:off x="2933" y="3093"/>
                <a:ext cx="7" cy="7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21" y="0"/>
                  </a:cxn>
                  <a:cxn ang="0">
                    <a:pos x="15" y="0"/>
                  </a:cxn>
                  <a:cxn ang="0">
                    <a:pos x="9" y="4"/>
                  </a:cxn>
                  <a:cxn ang="0">
                    <a:pos x="1" y="9"/>
                  </a:cxn>
                  <a:cxn ang="0">
                    <a:pos x="0" y="21"/>
                  </a:cxn>
                  <a:cxn ang="0">
                    <a:pos x="11" y="21"/>
                  </a:cxn>
                  <a:cxn ang="0">
                    <a:pos x="12" y="14"/>
                  </a:cxn>
                  <a:cxn ang="0">
                    <a:pos x="15" y="12"/>
                  </a:cxn>
                  <a:cxn ang="0">
                    <a:pos x="17" y="10"/>
                  </a:cxn>
                  <a:cxn ang="0">
                    <a:pos x="21" y="10"/>
                  </a:cxn>
                  <a:cxn ang="0">
                    <a:pos x="21" y="10"/>
                  </a:cxn>
                  <a:cxn ang="0">
                    <a:pos x="21" y="0"/>
                  </a:cxn>
                </a:cxnLst>
                <a:rect l="0" t="0" r="r" b="b"/>
                <a:pathLst>
                  <a:path w="21" h="21">
                    <a:moveTo>
                      <a:pt x="21" y="0"/>
                    </a:moveTo>
                    <a:lnTo>
                      <a:pt x="21" y="0"/>
                    </a:lnTo>
                    <a:lnTo>
                      <a:pt x="15" y="0"/>
                    </a:lnTo>
                    <a:lnTo>
                      <a:pt x="9" y="4"/>
                    </a:lnTo>
                    <a:lnTo>
                      <a:pt x="1" y="9"/>
                    </a:lnTo>
                    <a:lnTo>
                      <a:pt x="0" y="21"/>
                    </a:lnTo>
                    <a:lnTo>
                      <a:pt x="11" y="21"/>
                    </a:lnTo>
                    <a:lnTo>
                      <a:pt x="12" y="14"/>
                    </a:lnTo>
                    <a:lnTo>
                      <a:pt x="15" y="12"/>
                    </a:lnTo>
                    <a:lnTo>
                      <a:pt x="17" y="10"/>
                    </a:lnTo>
                    <a:lnTo>
                      <a:pt x="21" y="10"/>
                    </a:lnTo>
                    <a:lnTo>
                      <a:pt x="21" y="1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55" name="Freeform 39"/>
              <p:cNvSpPr>
                <a:spLocks/>
              </p:cNvSpPr>
              <p:nvPr/>
            </p:nvSpPr>
            <p:spPr bwMode="auto">
              <a:xfrm>
                <a:off x="2940" y="3093"/>
                <a:ext cx="211" cy="3"/>
              </a:xfrm>
              <a:custGeom>
                <a:avLst/>
                <a:gdLst/>
                <a:ahLst/>
                <a:cxnLst>
                  <a:cxn ang="0">
                    <a:pos x="634" y="0"/>
                  </a:cxn>
                  <a:cxn ang="0">
                    <a:pos x="634" y="0"/>
                  </a:cxn>
                  <a:cxn ang="0">
                    <a:pos x="624" y="0"/>
                  </a:cxn>
                  <a:cxn ang="0">
                    <a:pos x="603" y="0"/>
                  </a:cxn>
                  <a:cxn ang="0">
                    <a:pos x="570" y="0"/>
                  </a:cxn>
                  <a:cxn ang="0">
                    <a:pos x="530" y="0"/>
                  </a:cxn>
                  <a:cxn ang="0">
                    <a:pos x="482" y="0"/>
                  </a:cxn>
                  <a:cxn ang="0">
                    <a:pos x="428" y="0"/>
                  </a:cxn>
                  <a:cxn ang="0">
                    <a:pos x="372" y="0"/>
                  </a:cxn>
                  <a:cxn ang="0">
                    <a:pos x="314" y="0"/>
                  </a:cxn>
                  <a:cxn ang="0">
                    <a:pos x="255" y="0"/>
                  </a:cxn>
                  <a:cxn ang="0">
                    <a:pos x="199" y="0"/>
                  </a:cxn>
                  <a:cxn ang="0">
                    <a:pos x="147" y="0"/>
                  </a:cxn>
                  <a:cxn ang="0">
                    <a:pos x="99" y="0"/>
                  </a:cxn>
                  <a:cxn ang="0">
                    <a:pos x="59" y="0"/>
                  </a:cxn>
                  <a:cxn ang="0">
                    <a:pos x="2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8" y="10"/>
                  </a:cxn>
                  <a:cxn ang="0">
                    <a:pos x="28" y="10"/>
                  </a:cxn>
                  <a:cxn ang="0">
                    <a:pos x="59" y="10"/>
                  </a:cxn>
                  <a:cxn ang="0">
                    <a:pos x="99" y="10"/>
                  </a:cxn>
                  <a:cxn ang="0">
                    <a:pos x="147" y="10"/>
                  </a:cxn>
                  <a:cxn ang="0">
                    <a:pos x="199" y="10"/>
                  </a:cxn>
                  <a:cxn ang="0">
                    <a:pos x="255" y="10"/>
                  </a:cxn>
                  <a:cxn ang="0">
                    <a:pos x="314" y="10"/>
                  </a:cxn>
                  <a:cxn ang="0">
                    <a:pos x="372" y="10"/>
                  </a:cxn>
                  <a:cxn ang="0">
                    <a:pos x="428" y="10"/>
                  </a:cxn>
                  <a:cxn ang="0">
                    <a:pos x="482" y="10"/>
                  </a:cxn>
                  <a:cxn ang="0">
                    <a:pos x="530" y="10"/>
                  </a:cxn>
                  <a:cxn ang="0">
                    <a:pos x="570" y="10"/>
                  </a:cxn>
                  <a:cxn ang="0">
                    <a:pos x="603" y="10"/>
                  </a:cxn>
                  <a:cxn ang="0">
                    <a:pos x="624" y="10"/>
                  </a:cxn>
                  <a:cxn ang="0">
                    <a:pos x="634" y="10"/>
                  </a:cxn>
                  <a:cxn ang="0">
                    <a:pos x="634" y="10"/>
                  </a:cxn>
                  <a:cxn ang="0">
                    <a:pos x="634" y="0"/>
                  </a:cxn>
                </a:cxnLst>
                <a:rect l="0" t="0" r="r" b="b"/>
                <a:pathLst>
                  <a:path w="634" h="10">
                    <a:moveTo>
                      <a:pt x="634" y="0"/>
                    </a:moveTo>
                    <a:lnTo>
                      <a:pt x="634" y="0"/>
                    </a:lnTo>
                    <a:lnTo>
                      <a:pt x="624" y="0"/>
                    </a:lnTo>
                    <a:lnTo>
                      <a:pt x="603" y="0"/>
                    </a:lnTo>
                    <a:lnTo>
                      <a:pt x="570" y="0"/>
                    </a:lnTo>
                    <a:lnTo>
                      <a:pt x="530" y="0"/>
                    </a:lnTo>
                    <a:lnTo>
                      <a:pt x="482" y="0"/>
                    </a:lnTo>
                    <a:lnTo>
                      <a:pt x="428" y="0"/>
                    </a:lnTo>
                    <a:lnTo>
                      <a:pt x="372" y="0"/>
                    </a:lnTo>
                    <a:lnTo>
                      <a:pt x="314" y="0"/>
                    </a:lnTo>
                    <a:lnTo>
                      <a:pt x="255" y="0"/>
                    </a:lnTo>
                    <a:lnTo>
                      <a:pt x="199" y="0"/>
                    </a:lnTo>
                    <a:lnTo>
                      <a:pt x="147" y="0"/>
                    </a:lnTo>
                    <a:lnTo>
                      <a:pt x="99" y="0"/>
                    </a:lnTo>
                    <a:lnTo>
                      <a:pt x="59" y="0"/>
                    </a:lnTo>
                    <a:lnTo>
                      <a:pt x="2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8" y="10"/>
                    </a:lnTo>
                    <a:lnTo>
                      <a:pt x="28" y="10"/>
                    </a:lnTo>
                    <a:lnTo>
                      <a:pt x="59" y="10"/>
                    </a:lnTo>
                    <a:lnTo>
                      <a:pt x="99" y="10"/>
                    </a:lnTo>
                    <a:lnTo>
                      <a:pt x="147" y="10"/>
                    </a:lnTo>
                    <a:lnTo>
                      <a:pt x="199" y="10"/>
                    </a:lnTo>
                    <a:lnTo>
                      <a:pt x="255" y="10"/>
                    </a:lnTo>
                    <a:lnTo>
                      <a:pt x="314" y="10"/>
                    </a:lnTo>
                    <a:lnTo>
                      <a:pt x="372" y="10"/>
                    </a:lnTo>
                    <a:lnTo>
                      <a:pt x="428" y="10"/>
                    </a:lnTo>
                    <a:lnTo>
                      <a:pt x="482" y="10"/>
                    </a:lnTo>
                    <a:lnTo>
                      <a:pt x="530" y="10"/>
                    </a:lnTo>
                    <a:lnTo>
                      <a:pt x="570" y="10"/>
                    </a:lnTo>
                    <a:lnTo>
                      <a:pt x="603" y="10"/>
                    </a:lnTo>
                    <a:lnTo>
                      <a:pt x="624" y="10"/>
                    </a:lnTo>
                    <a:lnTo>
                      <a:pt x="634" y="10"/>
                    </a:lnTo>
                    <a:lnTo>
                      <a:pt x="634" y="10"/>
                    </a:lnTo>
                    <a:lnTo>
                      <a:pt x="63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56" name="Freeform 40"/>
              <p:cNvSpPr>
                <a:spLocks/>
              </p:cNvSpPr>
              <p:nvPr/>
            </p:nvSpPr>
            <p:spPr bwMode="auto">
              <a:xfrm>
                <a:off x="3151" y="3093"/>
                <a:ext cx="7" cy="7"/>
              </a:xfrm>
              <a:custGeom>
                <a:avLst/>
                <a:gdLst/>
                <a:ahLst/>
                <a:cxnLst>
                  <a:cxn ang="0">
                    <a:pos x="21" y="21"/>
                  </a:cxn>
                  <a:cxn ang="0">
                    <a:pos x="21" y="21"/>
                  </a:cxn>
                  <a:cxn ang="0">
                    <a:pos x="21" y="14"/>
                  </a:cxn>
                  <a:cxn ang="0">
                    <a:pos x="17" y="8"/>
                  </a:cxn>
                  <a:cxn ang="0">
                    <a:pos x="9" y="1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6" y="12"/>
                  </a:cxn>
                  <a:cxn ang="0">
                    <a:pos x="9" y="13"/>
                  </a:cxn>
                  <a:cxn ang="0">
                    <a:pos x="10" y="17"/>
                  </a:cxn>
                  <a:cxn ang="0">
                    <a:pos x="10" y="21"/>
                  </a:cxn>
                  <a:cxn ang="0">
                    <a:pos x="10" y="21"/>
                  </a:cxn>
                  <a:cxn ang="0">
                    <a:pos x="21" y="21"/>
                  </a:cxn>
                </a:cxnLst>
                <a:rect l="0" t="0" r="r" b="b"/>
                <a:pathLst>
                  <a:path w="21" h="21">
                    <a:moveTo>
                      <a:pt x="21" y="21"/>
                    </a:moveTo>
                    <a:lnTo>
                      <a:pt x="21" y="21"/>
                    </a:lnTo>
                    <a:lnTo>
                      <a:pt x="21" y="14"/>
                    </a:lnTo>
                    <a:lnTo>
                      <a:pt x="17" y="8"/>
                    </a:lnTo>
                    <a:lnTo>
                      <a:pt x="9" y="1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6" y="12"/>
                    </a:lnTo>
                    <a:lnTo>
                      <a:pt x="9" y="13"/>
                    </a:lnTo>
                    <a:lnTo>
                      <a:pt x="10" y="17"/>
                    </a:lnTo>
                    <a:lnTo>
                      <a:pt x="10" y="21"/>
                    </a:lnTo>
                    <a:lnTo>
                      <a:pt x="10" y="21"/>
                    </a:lnTo>
                    <a:lnTo>
                      <a:pt x="21" y="2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57" name="Freeform 41"/>
              <p:cNvSpPr>
                <a:spLocks/>
              </p:cNvSpPr>
              <p:nvPr/>
            </p:nvSpPr>
            <p:spPr bwMode="auto">
              <a:xfrm>
                <a:off x="3154" y="3100"/>
                <a:ext cx="4" cy="107"/>
              </a:xfrm>
              <a:custGeom>
                <a:avLst/>
                <a:gdLst/>
                <a:ahLst/>
                <a:cxnLst>
                  <a:cxn ang="0">
                    <a:pos x="11" y="320"/>
                  </a:cxn>
                  <a:cxn ang="0">
                    <a:pos x="11" y="320"/>
                  </a:cxn>
                  <a:cxn ang="0">
                    <a:pos x="11" y="266"/>
                  </a:cxn>
                  <a:cxn ang="0">
                    <a:pos x="11" y="157"/>
                  </a:cxn>
                  <a:cxn ang="0">
                    <a:pos x="11" y="51"/>
                  </a:cxn>
                  <a:cxn ang="0">
                    <a:pos x="11" y="0"/>
                  </a:cxn>
                  <a:cxn ang="0">
                    <a:pos x="0" y="0"/>
                  </a:cxn>
                  <a:cxn ang="0">
                    <a:pos x="0" y="51"/>
                  </a:cxn>
                  <a:cxn ang="0">
                    <a:pos x="0" y="157"/>
                  </a:cxn>
                  <a:cxn ang="0">
                    <a:pos x="0" y="266"/>
                  </a:cxn>
                  <a:cxn ang="0">
                    <a:pos x="0" y="320"/>
                  </a:cxn>
                  <a:cxn ang="0">
                    <a:pos x="0" y="320"/>
                  </a:cxn>
                  <a:cxn ang="0">
                    <a:pos x="11" y="320"/>
                  </a:cxn>
                </a:cxnLst>
                <a:rect l="0" t="0" r="r" b="b"/>
                <a:pathLst>
                  <a:path w="11" h="320">
                    <a:moveTo>
                      <a:pt x="11" y="320"/>
                    </a:moveTo>
                    <a:lnTo>
                      <a:pt x="11" y="320"/>
                    </a:lnTo>
                    <a:lnTo>
                      <a:pt x="11" y="266"/>
                    </a:lnTo>
                    <a:lnTo>
                      <a:pt x="11" y="157"/>
                    </a:lnTo>
                    <a:lnTo>
                      <a:pt x="11" y="51"/>
                    </a:lnTo>
                    <a:lnTo>
                      <a:pt x="11" y="0"/>
                    </a:lnTo>
                    <a:lnTo>
                      <a:pt x="0" y="0"/>
                    </a:lnTo>
                    <a:lnTo>
                      <a:pt x="0" y="51"/>
                    </a:lnTo>
                    <a:lnTo>
                      <a:pt x="0" y="157"/>
                    </a:lnTo>
                    <a:lnTo>
                      <a:pt x="0" y="266"/>
                    </a:lnTo>
                    <a:lnTo>
                      <a:pt x="0" y="320"/>
                    </a:lnTo>
                    <a:lnTo>
                      <a:pt x="0" y="320"/>
                    </a:lnTo>
                    <a:lnTo>
                      <a:pt x="11" y="3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58" name="Freeform 42"/>
              <p:cNvSpPr>
                <a:spLocks/>
              </p:cNvSpPr>
              <p:nvPr/>
            </p:nvSpPr>
            <p:spPr bwMode="auto">
              <a:xfrm>
                <a:off x="3154" y="3207"/>
                <a:ext cx="4" cy="9"/>
              </a:xfrm>
              <a:custGeom>
                <a:avLst/>
                <a:gdLst/>
                <a:ahLst/>
                <a:cxnLst>
                  <a:cxn ang="0">
                    <a:pos x="6" y="28"/>
                  </a:cxn>
                  <a:cxn ang="0">
                    <a:pos x="11" y="22"/>
                  </a:cxn>
                  <a:cxn ang="0">
                    <a:pos x="11" y="0"/>
                  </a:cxn>
                  <a:cxn ang="0">
                    <a:pos x="0" y="0"/>
                  </a:cxn>
                  <a:cxn ang="0">
                    <a:pos x="0" y="22"/>
                  </a:cxn>
                  <a:cxn ang="0">
                    <a:pos x="6" y="17"/>
                  </a:cxn>
                  <a:cxn ang="0">
                    <a:pos x="6" y="28"/>
                  </a:cxn>
                  <a:cxn ang="0">
                    <a:pos x="11" y="28"/>
                  </a:cxn>
                  <a:cxn ang="0">
                    <a:pos x="11" y="22"/>
                  </a:cxn>
                  <a:cxn ang="0">
                    <a:pos x="6" y="28"/>
                  </a:cxn>
                </a:cxnLst>
                <a:rect l="0" t="0" r="r" b="b"/>
                <a:pathLst>
                  <a:path w="11" h="28">
                    <a:moveTo>
                      <a:pt x="6" y="28"/>
                    </a:moveTo>
                    <a:lnTo>
                      <a:pt x="11" y="22"/>
                    </a:lnTo>
                    <a:lnTo>
                      <a:pt x="11" y="0"/>
                    </a:lnTo>
                    <a:lnTo>
                      <a:pt x="0" y="0"/>
                    </a:lnTo>
                    <a:lnTo>
                      <a:pt x="0" y="22"/>
                    </a:lnTo>
                    <a:lnTo>
                      <a:pt x="6" y="17"/>
                    </a:lnTo>
                    <a:lnTo>
                      <a:pt x="6" y="28"/>
                    </a:lnTo>
                    <a:lnTo>
                      <a:pt x="11" y="28"/>
                    </a:lnTo>
                    <a:lnTo>
                      <a:pt x="11" y="22"/>
                    </a:lnTo>
                    <a:lnTo>
                      <a:pt x="6" y="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59" name="Freeform 43"/>
              <p:cNvSpPr>
                <a:spLocks/>
              </p:cNvSpPr>
              <p:nvPr/>
            </p:nvSpPr>
            <p:spPr bwMode="auto">
              <a:xfrm>
                <a:off x="3142" y="3208"/>
                <a:ext cx="14" cy="6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19" y="0"/>
                  </a:cxn>
                  <a:cxn ang="0">
                    <a:pos x="0" y="18"/>
                  </a:cxn>
                </a:cxnLst>
                <a:rect l="0" t="0" r="r" b="b"/>
                <a:pathLst>
                  <a:path w="42" h="18">
                    <a:moveTo>
                      <a:pt x="42" y="0"/>
                    </a:moveTo>
                    <a:lnTo>
                      <a:pt x="19" y="0"/>
                    </a:lnTo>
                    <a:lnTo>
                      <a:pt x="0" y="1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60" name="Freeform 44"/>
              <p:cNvSpPr>
                <a:spLocks/>
              </p:cNvSpPr>
              <p:nvPr/>
            </p:nvSpPr>
            <p:spPr bwMode="auto">
              <a:xfrm>
                <a:off x="2937" y="3098"/>
                <a:ext cx="179" cy="117"/>
              </a:xfrm>
              <a:custGeom>
                <a:avLst/>
                <a:gdLst/>
                <a:ahLst/>
                <a:cxnLst>
                  <a:cxn ang="0">
                    <a:pos x="538" y="347"/>
                  </a:cxn>
                  <a:cxn ang="0">
                    <a:pos x="538" y="350"/>
                  </a:cxn>
                  <a:cxn ang="0">
                    <a:pos x="0" y="350"/>
                  </a:cxn>
                  <a:cxn ang="0">
                    <a:pos x="0" y="333"/>
                  </a:cxn>
                  <a:cxn ang="0">
                    <a:pos x="0" y="285"/>
                  </a:cxn>
                  <a:cxn ang="0">
                    <a:pos x="0" y="180"/>
                  </a:cxn>
                  <a:cxn ang="0">
                    <a:pos x="0" y="73"/>
                  </a:cxn>
                  <a:cxn ang="0">
                    <a:pos x="0" y="21"/>
                  </a:cxn>
                  <a:cxn ang="0">
                    <a:pos x="2" y="14"/>
                  </a:cxn>
                  <a:cxn ang="0">
                    <a:pos x="6" y="8"/>
                  </a:cxn>
                  <a:cxn ang="0">
                    <a:pos x="12" y="2"/>
                  </a:cxn>
                  <a:cxn ang="0">
                    <a:pos x="24" y="0"/>
                  </a:cxn>
                  <a:cxn ang="0">
                    <a:pos x="32" y="0"/>
                  </a:cxn>
                  <a:cxn ang="0">
                    <a:pos x="50" y="0"/>
                  </a:cxn>
                  <a:cxn ang="0">
                    <a:pos x="74" y="0"/>
                  </a:cxn>
                  <a:cxn ang="0">
                    <a:pos x="106" y="0"/>
                  </a:cxn>
                  <a:cxn ang="0">
                    <a:pos x="142" y="0"/>
                  </a:cxn>
                  <a:cxn ang="0">
                    <a:pos x="182" y="0"/>
                  </a:cxn>
                  <a:cxn ang="0">
                    <a:pos x="224" y="0"/>
                  </a:cxn>
                  <a:cxn ang="0">
                    <a:pos x="268" y="0"/>
                  </a:cxn>
                  <a:cxn ang="0">
                    <a:pos x="312" y="0"/>
                  </a:cxn>
                  <a:cxn ang="0">
                    <a:pos x="355" y="0"/>
                  </a:cxn>
                  <a:cxn ang="0">
                    <a:pos x="395" y="0"/>
                  </a:cxn>
                  <a:cxn ang="0">
                    <a:pos x="431" y="0"/>
                  </a:cxn>
                  <a:cxn ang="0">
                    <a:pos x="463" y="0"/>
                  </a:cxn>
                  <a:cxn ang="0">
                    <a:pos x="487" y="0"/>
                  </a:cxn>
                  <a:cxn ang="0">
                    <a:pos x="504" y="0"/>
                  </a:cxn>
                  <a:cxn ang="0">
                    <a:pos x="512" y="0"/>
                  </a:cxn>
                  <a:cxn ang="0">
                    <a:pos x="523" y="1"/>
                  </a:cxn>
                  <a:cxn ang="0">
                    <a:pos x="531" y="6"/>
                  </a:cxn>
                  <a:cxn ang="0">
                    <a:pos x="536" y="13"/>
                  </a:cxn>
                  <a:cxn ang="0">
                    <a:pos x="538" y="22"/>
                  </a:cxn>
                  <a:cxn ang="0">
                    <a:pos x="538" y="78"/>
                  </a:cxn>
                  <a:cxn ang="0">
                    <a:pos x="538" y="189"/>
                  </a:cxn>
                  <a:cxn ang="0">
                    <a:pos x="538" y="298"/>
                  </a:cxn>
                  <a:cxn ang="0">
                    <a:pos x="538" y="347"/>
                  </a:cxn>
                </a:cxnLst>
                <a:rect l="0" t="0" r="r" b="b"/>
                <a:pathLst>
                  <a:path w="538" h="350">
                    <a:moveTo>
                      <a:pt x="538" y="347"/>
                    </a:moveTo>
                    <a:lnTo>
                      <a:pt x="538" y="350"/>
                    </a:lnTo>
                    <a:lnTo>
                      <a:pt x="0" y="350"/>
                    </a:lnTo>
                    <a:lnTo>
                      <a:pt x="0" y="333"/>
                    </a:lnTo>
                    <a:lnTo>
                      <a:pt x="0" y="285"/>
                    </a:lnTo>
                    <a:lnTo>
                      <a:pt x="0" y="180"/>
                    </a:lnTo>
                    <a:lnTo>
                      <a:pt x="0" y="73"/>
                    </a:lnTo>
                    <a:lnTo>
                      <a:pt x="0" y="21"/>
                    </a:lnTo>
                    <a:lnTo>
                      <a:pt x="2" y="14"/>
                    </a:lnTo>
                    <a:lnTo>
                      <a:pt x="6" y="8"/>
                    </a:lnTo>
                    <a:lnTo>
                      <a:pt x="12" y="2"/>
                    </a:lnTo>
                    <a:lnTo>
                      <a:pt x="24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4" y="0"/>
                    </a:lnTo>
                    <a:lnTo>
                      <a:pt x="106" y="0"/>
                    </a:lnTo>
                    <a:lnTo>
                      <a:pt x="142" y="0"/>
                    </a:lnTo>
                    <a:lnTo>
                      <a:pt x="182" y="0"/>
                    </a:lnTo>
                    <a:lnTo>
                      <a:pt x="224" y="0"/>
                    </a:lnTo>
                    <a:lnTo>
                      <a:pt x="268" y="0"/>
                    </a:lnTo>
                    <a:lnTo>
                      <a:pt x="312" y="0"/>
                    </a:lnTo>
                    <a:lnTo>
                      <a:pt x="355" y="0"/>
                    </a:lnTo>
                    <a:lnTo>
                      <a:pt x="395" y="0"/>
                    </a:lnTo>
                    <a:lnTo>
                      <a:pt x="431" y="0"/>
                    </a:lnTo>
                    <a:lnTo>
                      <a:pt x="463" y="0"/>
                    </a:lnTo>
                    <a:lnTo>
                      <a:pt x="487" y="0"/>
                    </a:lnTo>
                    <a:lnTo>
                      <a:pt x="504" y="0"/>
                    </a:lnTo>
                    <a:lnTo>
                      <a:pt x="512" y="0"/>
                    </a:lnTo>
                    <a:lnTo>
                      <a:pt x="523" y="1"/>
                    </a:lnTo>
                    <a:lnTo>
                      <a:pt x="531" y="6"/>
                    </a:lnTo>
                    <a:lnTo>
                      <a:pt x="536" y="13"/>
                    </a:lnTo>
                    <a:lnTo>
                      <a:pt x="538" y="22"/>
                    </a:lnTo>
                    <a:lnTo>
                      <a:pt x="538" y="78"/>
                    </a:lnTo>
                    <a:lnTo>
                      <a:pt x="538" y="189"/>
                    </a:lnTo>
                    <a:lnTo>
                      <a:pt x="538" y="298"/>
                    </a:lnTo>
                    <a:lnTo>
                      <a:pt x="538" y="347"/>
                    </a:lnTo>
                    <a:close/>
                  </a:path>
                </a:pathLst>
              </a:custGeom>
              <a:solidFill>
                <a:srgbClr val="BFCCD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61" name="Freeform 45"/>
              <p:cNvSpPr>
                <a:spLocks/>
              </p:cNvSpPr>
              <p:nvPr/>
            </p:nvSpPr>
            <p:spPr bwMode="auto">
              <a:xfrm>
                <a:off x="3114" y="3213"/>
                <a:ext cx="4" cy="4"/>
              </a:xfrm>
              <a:custGeom>
                <a:avLst/>
                <a:gdLst/>
                <a:ahLst/>
                <a:cxnLst>
                  <a:cxn ang="0">
                    <a:pos x="6" y="10"/>
                  </a:cxn>
                  <a:cxn ang="0">
                    <a:pos x="11" y="5"/>
                  </a:cxn>
                  <a:cxn ang="0">
                    <a:pos x="11" y="2"/>
                  </a:cxn>
                  <a:cxn ang="0">
                    <a:pos x="0" y="2"/>
                  </a:cxn>
                  <a:cxn ang="0">
                    <a:pos x="0" y="5"/>
                  </a:cxn>
                  <a:cxn ang="0">
                    <a:pos x="6" y="0"/>
                  </a:cxn>
                  <a:cxn ang="0">
                    <a:pos x="6" y="10"/>
                  </a:cxn>
                  <a:cxn ang="0">
                    <a:pos x="11" y="10"/>
                  </a:cxn>
                  <a:cxn ang="0">
                    <a:pos x="11" y="5"/>
                  </a:cxn>
                  <a:cxn ang="0">
                    <a:pos x="6" y="10"/>
                  </a:cxn>
                </a:cxnLst>
                <a:rect l="0" t="0" r="r" b="b"/>
                <a:pathLst>
                  <a:path w="11" h="10">
                    <a:moveTo>
                      <a:pt x="6" y="10"/>
                    </a:moveTo>
                    <a:lnTo>
                      <a:pt x="11" y="5"/>
                    </a:lnTo>
                    <a:lnTo>
                      <a:pt x="11" y="2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6" y="0"/>
                    </a:lnTo>
                    <a:lnTo>
                      <a:pt x="6" y="10"/>
                    </a:lnTo>
                    <a:lnTo>
                      <a:pt x="11" y="10"/>
                    </a:lnTo>
                    <a:lnTo>
                      <a:pt x="11" y="5"/>
                    </a:lnTo>
                    <a:lnTo>
                      <a:pt x="6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62" name="Freeform 46"/>
              <p:cNvSpPr>
                <a:spLocks/>
              </p:cNvSpPr>
              <p:nvPr/>
            </p:nvSpPr>
            <p:spPr bwMode="auto">
              <a:xfrm>
                <a:off x="2935" y="3213"/>
                <a:ext cx="181" cy="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5" y="10"/>
                  </a:cxn>
                  <a:cxn ang="0">
                    <a:pos x="543" y="10"/>
                  </a:cxn>
                  <a:cxn ang="0">
                    <a:pos x="543" y="0"/>
                  </a:cxn>
                  <a:cxn ang="0">
                    <a:pos x="5" y="0"/>
                  </a:cxn>
                  <a:cxn ang="0">
                    <a:pos x="11" y="5"/>
                  </a:cxn>
                  <a:cxn ang="0">
                    <a:pos x="0" y="5"/>
                  </a:cxn>
                  <a:cxn ang="0">
                    <a:pos x="0" y="10"/>
                  </a:cxn>
                  <a:cxn ang="0">
                    <a:pos x="5" y="10"/>
                  </a:cxn>
                  <a:cxn ang="0">
                    <a:pos x="0" y="5"/>
                  </a:cxn>
                </a:cxnLst>
                <a:rect l="0" t="0" r="r" b="b"/>
                <a:pathLst>
                  <a:path w="543" h="10">
                    <a:moveTo>
                      <a:pt x="0" y="5"/>
                    </a:moveTo>
                    <a:lnTo>
                      <a:pt x="5" y="10"/>
                    </a:lnTo>
                    <a:lnTo>
                      <a:pt x="543" y="10"/>
                    </a:lnTo>
                    <a:lnTo>
                      <a:pt x="543" y="0"/>
                    </a:lnTo>
                    <a:lnTo>
                      <a:pt x="5" y="0"/>
                    </a:lnTo>
                    <a:lnTo>
                      <a:pt x="11" y="5"/>
                    </a:lnTo>
                    <a:lnTo>
                      <a:pt x="0" y="5"/>
                    </a:lnTo>
                    <a:lnTo>
                      <a:pt x="0" y="10"/>
                    </a:lnTo>
                    <a:lnTo>
                      <a:pt x="5" y="1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63" name="Freeform 47"/>
              <p:cNvSpPr>
                <a:spLocks/>
              </p:cNvSpPr>
              <p:nvPr/>
            </p:nvSpPr>
            <p:spPr bwMode="auto">
              <a:xfrm>
                <a:off x="2935" y="3209"/>
                <a:ext cx="4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7"/>
                  </a:cxn>
                  <a:cxn ang="0">
                    <a:pos x="11" y="17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0" y="0"/>
                  </a:cxn>
                </a:cxnLst>
                <a:rect l="0" t="0" r="r" b="b"/>
                <a:pathLst>
                  <a:path w="11" h="17">
                    <a:moveTo>
                      <a:pt x="0" y="0"/>
                    </a:moveTo>
                    <a:lnTo>
                      <a:pt x="0" y="0"/>
                    </a:lnTo>
                    <a:lnTo>
                      <a:pt x="0" y="17"/>
                    </a:lnTo>
                    <a:lnTo>
                      <a:pt x="11" y="17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64" name="Freeform 48"/>
              <p:cNvSpPr>
                <a:spLocks/>
              </p:cNvSpPr>
              <p:nvPr/>
            </p:nvSpPr>
            <p:spPr bwMode="auto">
              <a:xfrm>
                <a:off x="2935" y="3105"/>
                <a:ext cx="4" cy="10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52"/>
                  </a:cxn>
                  <a:cxn ang="0">
                    <a:pos x="0" y="159"/>
                  </a:cxn>
                  <a:cxn ang="0">
                    <a:pos x="0" y="264"/>
                  </a:cxn>
                  <a:cxn ang="0">
                    <a:pos x="0" y="312"/>
                  </a:cxn>
                  <a:cxn ang="0">
                    <a:pos x="11" y="312"/>
                  </a:cxn>
                  <a:cxn ang="0">
                    <a:pos x="11" y="264"/>
                  </a:cxn>
                  <a:cxn ang="0">
                    <a:pos x="11" y="159"/>
                  </a:cxn>
                  <a:cxn ang="0">
                    <a:pos x="11" y="52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0" y="0"/>
                  </a:cxn>
                </a:cxnLst>
                <a:rect l="0" t="0" r="r" b="b"/>
                <a:pathLst>
                  <a:path w="11" h="312">
                    <a:moveTo>
                      <a:pt x="0" y="0"/>
                    </a:moveTo>
                    <a:lnTo>
                      <a:pt x="0" y="0"/>
                    </a:lnTo>
                    <a:lnTo>
                      <a:pt x="0" y="52"/>
                    </a:lnTo>
                    <a:lnTo>
                      <a:pt x="0" y="159"/>
                    </a:lnTo>
                    <a:lnTo>
                      <a:pt x="0" y="264"/>
                    </a:lnTo>
                    <a:lnTo>
                      <a:pt x="0" y="312"/>
                    </a:lnTo>
                    <a:lnTo>
                      <a:pt x="11" y="312"/>
                    </a:lnTo>
                    <a:lnTo>
                      <a:pt x="11" y="264"/>
                    </a:lnTo>
                    <a:lnTo>
                      <a:pt x="11" y="159"/>
                    </a:lnTo>
                    <a:lnTo>
                      <a:pt x="11" y="52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65" name="Freeform 49"/>
              <p:cNvSpPr>
                <a:spLocks/>
              </p:cNvSpPr>
              <p:nvPr/>
            </p:nvSpPr>
            <p:spPr bwMode="auto">
              <a:xfrm>
                <a:off x="2935" y="3096"/>
                <a:ext cx="10" cy="9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9" y="0"/>
                  </a:cxn>
                  <a:cxn ang="0">
                    <a:pos x="16" y="3"/>
                  </a:cxn>
                  <a:cxn ang="0">
                    <a:pos x="7" y="11"/>
                  </a:cxn>
                  <a:cxn ang="0">
                    <a:pos x="1" y="19"/>
                  </a:cxn>
                  <a:cxn ang="0">
                    <a:pos x="0" y="27"/>
                  </a:cxn>
                  <a:cxn ang="0">
                    <a:pos x="11" y="27"/>
                  </a:cxn>
                  <a:cxn ang="0">
                    <a:pos x="12" y="22"/>
                  </a:cxn>
                  <a:cxn ang="0">
                    <a:pos x="15" y="16"/>
                  </a:cxn>
                  <a:cxn ang="0">
                    <a:pos x="19" y="14"/>
                  </a:cxn>
                  <a:cxn ang="0">
                    <a:pos x="29" y="11"/>
                  </a:cxn>
                  <a:cxn ang="0">
                    <a:pos x="29" y="11"/>
                  </a:cxn>
                  <a:cxn ang="0">
                    <a:pos x="29" y="0"/>
                  </a:cxn>
                </a:cxnLst>
                <a:rect l="0" t="0" r="r" b="b"/>
                <a:pathLst>
                  <a:path w="29" h="27">
                    <a:moveTo>
                      <a:pt x="29" y="0"/>
                    </a:moveTo>
                    <a:lnTo>
                      <a:pt x="29" y="0"/>
                    </a:lnTo>
                    <a:lnTo>
                      <a:pt x="16" y="3"/>
                    </a:lnTo>
                    <a:lnTo>
                      <a:pt x="7" y="11"/>
                    </a:lnTo>
                    <a:lnTo>
                      <a:pt x="1" y="19"/>
                    </a:lnTo>
                    <a:lnTo>
                      <a:pt x="0" y="27"/>
                    </a:lnTo>
                    <a:lnTo>
                      <a:pt x="11" y="27"/>
                    </a:lnTo>
                    <a:lnTo>
                      <a:pt x="12" y="22"/>
                    </a:lnTo>
                    <a:lnTo>
                      <a:pt x="15" y="16"/>
                    </a:lnTo>
                    <a:lnTo>
                      <a:pt x="19" y="14"/>
                    </a:lnTo>
                    <a:lnTo>
                      <a:pt x="29" y="11"/>
                    </a:lnTo>
                    <a:lnTo>
                      <a:pt x="29" y="11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66" name="Freeform 50"/>
              <p:cNvSpPr>
                <a:spLocks/>
              </p:cNvSpPr>
              <p:nvPr/>
            </p:nvSpPr>
            <p:spPr bwMode="auto">
              <a:xfrm>
                <a:off x="2945" y="3096"/>
                <a:ext cx="163" cy="4"/>
              </a:xfrm>
              <a:custGeom>
                <a:avLst/>
                <a:gdLst/>
                <a:ahLst/>
                <a:cxnLst>
                  <a:cxn ang="0">
                    <a:pos x="488" y="0"/>
                  </a:cxn>
                  <a:cxn ang="0">
                    <a:pos x="488" y="0"/>
                  </a:cxn>
                  <a:cxn ang="0">
                    <a:pos x="480" y="0"/>
                  </a:cxn>
                  <a:cxn ang="0">
                    <a:pos x="463" y="0"/>
                  </a:cxn>
                  <a:cxn ang="0">
                    <a:pos x="439" y="0"/>
                  </a:cxn>
                  <a:cxn ang="0">
                    <a:pos x="407" y="0"/>
                  </a:cxn>
                  <a:cxn ang="0">
                    <a:pos x="371" y="0"/>
                  </a:cxn>
                  <a:cxn ang="0">
                    <a:pos x="331" y="0"/>
                  </a:cxn>
                  <a:cxn ang="0">
                    <a:pos x="288" y="0"/>
                  </a:cxn>
                  <a:cxn ang="0">
                    <a:pos x="244" y="0"/>
                  </a:cxn>
                  <a:cxn ang="0">
                    <a:pos x="200" y="0"/>
                  </a:cxn>
                  <a:cxn ang="0">
                    <a:pos x="158" y="0"/>
                  </a:cxn>
                  <a:cxn ang="0">
                    <a:pos x="118" y="0"/>
                  </a:cxn>
                  <a:cxn ang="0">
                    <a:pos x="82" y="0"/>
                  </a:cxn>
                  <a:cxn ang="0">
                    <a:pos x="50" y="0"/>
                  </a:cxn>
                  <a:cxn ang="0">
                    <a:pos x="26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8" y="11"/>
                  </a:cxn>
                  <a:cxn ang="0">
                    <a:pos x="26" y="11"/>
                  </a:cxn>
                  <a:cxn ang="0">
                    <a:pos x="50" y="11"/>
                  </a:cxn>
                  <a:cxn ang="0">
                    <a:pos x="82" y="11"/>
                  </a:cxn>
                  <a:cxn ang="0">
                    <a:pos x="118" y="11"/>
                  </a:cxn>
                  <a:cxn ang="0">
                    <a:pos x="158" y="11"/>
                  </a:cxn>
                  <a:cxn ang="0">
                    <a:pos x="200" y="11"/>
                  </a:cxn>
                  <a:cxn ang="0">
                    <a:pos x="244" y="11"/>
                  </a:cxn>
                  <a:cxn ang="0">
                    <a:pos x="288" y="11"/>
                  </a:cxn>
                  <a:cxn ang="0">
                    <a:pos x="331" y="11"/>
                  </a:cxn>
                  <a:cxn ang="0">
                    <a:pos x="371" y="11"/>
                  </a:cxn>
                  <a:cxn ang="0">
                    <a:pos x="407" y="11"/>
                  </a:cxn>
                  <a:cxn ang="0">
                    <a:pos x="439" y="11"/>
                  </a:cxn>
                  <a:cxn ang="0">
                    <a:pos x="463" y="11"/>
                  </a:cxn>
                  <a:cxn ang="0">
                    <a:pos x="480" y="11"/>
                  </a:cxn>
                  <a:cxn ang="0">
                    <a:pos x="488" y="11"/>
                  </a:cxn>
                  <a:cxn ang="0">
                    <a:pos x="488" y="11"/>
                  </a:cxn>
                  <a:cxn ang="0">
                    <a:pos x="488" y="0"/>
                  </a:cxn>
                </a:cxnLst>
                <a:rect l="0" t="0" r="r" b="b"/>
                <a:pathLst>
                  <a:path w="488" h="11">
                    <a:moveTo>
                      <a:pt x="488" y="0"/>
                    </a:moveTo>
                    <a:lnTo>
                      <a:pt x="488" y="0"/>
                    </a:lnTo>
                    <a:lnTo>
                      <a:pt x="480" y="0"/>
                    </a:lnTo>
                    <a:lnTo>
                      <a:pt x="463" y="0"/>
                    </a:lnTo>
                    <a:lnTo>
                      <a:pt x="439" y="0"/>
                    </a:lnTo>
                    <a:lnTo>
                      <a:pt x="407" y="0"/>
                    </a:lnTo>
                    <a:lnTo>
                      <a:pt x="371" y="0"/>
                    </a:lnTo>
                    <a:lnTo>
                      <a:pt x="331" y="0"/>
                    </a:lnTo>
                    <a:lnTo>
                      <a:pt x="288" y="0"/>
                    </a:lnTo>
                    <a:lnTo>
                      <a:pt x="244" y="0"/>
                    </a:lnTo>
                    <a:lnTo>
                      <a:pt x="200" y="0"/>
                    </a:lnTo>
                    <a:lnTo>
                      <a:pt x="158" y="0"/>
                    </a:lnTo>
                    <a:lnTo>
                      <a:pt x="118" y="0"/>
                    </a:lnTo>
                    <a:lnTo>
                      <a:pt x="82" y="0"/>
                    </a:lnTo>
                    <a:lnTo>
                      <a:pt x="50" y="0"/>
                    </a:lnTo>
                    <a:lnTo>
                      <a:pt x="26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" y="11"/>
                    </a:lnTo>
                    <a:lnTo>
                      <a:pt x="26" y="11"/>
                    </a:lnTo>
                    <a:lnTo>
                      <a:pt x="50" y="11"/>
                    </a:lnTo>
                    <a:lnTo>
                      <a:pt x="82" y="11"/>
                    </a:lnTo>
                    <a:lnTo>
                      <a:pt x="118" y="11"/>
                    </a:lnTo>
                    <a:lnTo>
                      <a:pt x="158" y="11"/>
                    </a:lnTo>
                    <a:lnTo>
                      <a:pt x="200" y="11"/>
                    </a:lnTo>
                    <a:lnTo>
                      <a:pt x="244" y="11"/>
                    </a:lnTo>
                    <a:lnTo>
                      <a:pt x="288" y="11"/>
                    </a:lnTo>
                    <a:lnTo>
                      <a:pt x="331" y="11"/>
                    </a:lnTo>
                    <a:lnTo>
                      <a:pt x="371" y="11"/>
                    </a:lnTo>
                    <a:lnTo>
                      <a:pt x="407" y="11"/>
                    </a:lnTo>
                    <a:lnTo>
                      <a:pt x="439" y="11"/>
                    </a:lnTo>
                    <a:lnTo>
                      <a:pt x="463" y="11"/>
                    </a:lnTo>
                    <a:lnTo>
                      <a:pt x="480" y="11"/>
                    </a:lnTo>
                    <a:lnTo>
                      <a:pt x="488" y="11"/>
                    </a:lnTo>
                    <a:lnTo>
                      <a:pt x="488" y="11"/>
                    </a:lnTo>
                    <a:lnTo>
                      <a:pt x="48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67" name="Freeform 51"/>
              <p:cNvSpPr>
                <a:spLocks/>
              </p:cNvSpPr>
              <p:nvPr/>
            </p:nvSpPr>
            <p:spPr bwMode="auto">
              <a:xfrm>
                <a:off x="3108" y="3096"/>
                <a:ext cx="10" cy="10"/>
              </a:xfrm>
              <a:custGeom>
                <a:avLst/>
                <a:gdLst/>
                <a:ahLst/>
                <a:cxnLst>
                  <a:cxn ang="0">
                    <a:pos x="31" y="28"/>
                  </a:cxn>
                  <a:cxn ang="0">
                    <a:pos x="31" y="28"/>
                  </a:cxn>
                  <a:cxn ang="0">
                    <a:pos x="30" y="18"/>
                  </a:cxn>
                  <a:cxn ang="0">
                    <a:pos x="23" y="8"/>
                  </a:cxn>
                  <a:cxn ang="0">
                    <a:pos x="12" y="2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10" y="12"/>
                  </a:cxn>
                  <a:cxn ang="0">
                    <a:pos x="15" y="16"/>
                  </a:cxn>
                  <a:cxn ang="0">
                    <a:pos x="19" y="20"/>
                  </a:cxn>
                  <a:cxn ang="0">
                    <a:pos x="20" y="28"/>
                  </a:cxn>
                  <a:cxn ang="0">
                    <a:pos x="20" y="28"/>
                  </a:cxn>
                  <a:cxn ang="0">
                    <a:pos x="31" y="28"/>
                  </a:cxn>
                </a:cxnLst>
                <a:rect l="0" t="0" r="r" b="b"/>
                <a:pathLst>
                  <a:path w="31" h="28">
                    <a:moveTo>
                      <a:pt x="31" y="28"/>
                    </a:moveTo>
                    <a:lnTo>
                      <a:pt x="31" y="28"/>
                    </a:lnTo>
                    <a:lnTo>
                      <a:pt x="30" y="18"/>
                    </a:lnTo>
                    <a:lnTo>
                      <a:pt x="23" y="8"/>
                    </a:lnTo>
                    <a:lnTo>
                      <a:pt x="12" y="2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10" y="12"/>
                    </a:lnTo>
                    <a:lnTo>
                      <a:pt x="15" y="16"/>
                    </a:lnTo>
                    <a:lnTo>
                      <a:pt x="19" y="20"/>
                    </a:lnTo>
                    <a:lnTo>
                      <a:pt x="20" y="28"/>
                    </a:lnTo>
                    <a:lnTo>
                      <a:pt x="20" y="28"/>
                    </a:lnTo>
                    <a:lnTo>
                      <a:pt x="31" y="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68" name="Freeform 52"/>
              <p:cNvSpPr>
                <a:spLocks/>
              </p:cNvSpPr>
              <p:nvPr/>
            </p:nvSpPr>
            <p:spPr bwMode="auto">
              <a:xfrm>
                <a:off x="3114" y="3106"/>
                <a:ext cx="4" cy="108"/>
              </a:xfrm>
              <a:custGeom>
                <a:avLst/>
                <a:gdLst/>
                <a:ahLst/>
                <a:cxnLst>
                  <a:cxn ang="0">
                    <a:pos x="11" y="325"/>
                  </a:cxn>
                  <a:cxn ang="0">
                    <a:pos x="11" y="325"/>
                  </a:cxn>
                  <a:cxn ang="0">
                    <a:pos x="11" y="276"/>
                  </a:cxn>
                  <a:cxn ang="0">
                    <a:pos x="11" y="167"/>
                  </a:cxn>
                  <a:cxn ang="0">
                    <a:pos x="11" y="56"/>
                  </a:cxn>
                  <a:cxn ang="0">
                    <a:pos x="11" y="0"/>
                  </a:cxn>
                  <a:cxn ang="0">
                    <a:pos x="0" y="0"/>
                  </a:cxn>
                  <a:cxn ang="0">
                    <a:pos x="0" y="56"/>
                  </a:cxn>
                  <a:cxn ang="0">
                    <a:pos x="0" y="167"/>
                  </a:cxn>
                  <a:cxn ang="0">
                    <a:pos x="0" y="276"/>
                  </a:cxn>
                  <a:cxn ang="0">
                    <a:pos x="0" y="325"/>
                  </a:cxn>
                  <a:cxn ang="0">
                    <a:pos x="0" y="325"/>
                  </a:cxn>
                  <a:cxn ang="0">
                    <a:pos x="11" y="325"/>
                  </a:cxn>
                </a:cxnLst>
                <a:rect l="0" t="0" r="r" b="b"/>
                <a:pathLst>
                  <a:path w="11" h="325">
                    <a:moveTo>
                      <a:pt x="11" y="325"/>
                    </a:moveTo>
                    <a:lnTo>
                      <a:pt x="11" y="325"/>
                    </a:lnTo>
                    <a:lnTo>
                      <a:pt x="11" y="276"/>
                    </a:lnTo>
                    <a:lnTo>
                      <a:pt x="11" y="167"/>
                    </a:lnTo>
                    <a:lnTo>
                      <a:pt x="11" y="56"/>
                    </a:lnTo>
                    <a:lnTo>
                      <a:pt x="11" y="0"/>
                    </a:lnTo>
                    <a:lnTo>
                      <a:pt x="0" y="0"/>
                    </a:lnTo>
                    <a:lnTo>
                      <a:pt x="0" y="56"/>
                    </a:lnTo>
                    <a:lnTo>
                      <a:pt x="0" y="167"/>
                    </a:lnTo>
                    <a:lnTo>
                      <a:pt x="0" y="276"/>
                    </a:lnTo>
                    <a:lnTo>
                      <a:pt x="0" y="325"/>
                    </a:lnTo>
                    <a:lnTo>
                      <a:pt x="0" y="325"/>
                    </a:lnTo>
                    <a:lnTo>
                      <a:pt x="11" y="32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69" name="Rectangle 53"/>
              <p:cNvSpPr>
                <a:spLocks noChangeArrowheads="1"/>
              </p:cNvSpPr>
              <p:nvPr/>
            </p:nvSpPr>
            <p:spPr bwMode="auto">
              <a:xfrm>
                <a:off x="2965" y="3105"/>
                <a:ext cx="39" cy="96"/>
              </a:xfrm>
              <a:prstGeom prst="rect">
                <a:avLst/>
              </a:prstGeom>
              <a:solidFill>
                <a:srgbClr val="A5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270" name="Rectangle 54"/>
              <p:cNvSpPr>
                <a:spLocks noChangeArrowheads="1"/>
              </p:cNvSpPr>
              <p:nvPr/>
            </p:nvSpPr>
            <p:spPr bwMode="auto">
              <a:xfrm>
                <a:off x="2965" y="3105"/>
                <a:ext cx="39" cy="96"/>
              </a:xfrm>
              <a:prstGeom prst="rect">
                <a:avLst/>
              </a:prstGeom>
              <a:solidFill>
                <a:schemeClr val="tx2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PowerPoint Presentation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Use a dark background with light fonts or a light background with dark fonts</a:t>
            </a:r>
          </a:p>
          <a:p>
            <a:pPr lvl="1"/>
            <a:r>
              <a:rPr lang="en-US"/>
              <a:t>The former is generally better than the latter</a:t>
            </a:r>
          </a:p>
          <a:p>
            <a:pPr lvl="1"/>
            <a:r>
              <a:rPr lang="en-US"/>
              <a:t>Be sure that all fonts can be easily seen</a:t>
            </a:r>
          </a:p>
          <a:p>
            <a:r>
              <a:rPr lang="en-US"/>
              <a:t>All fonts should be at least 20 pt, but this is a minimum.  For example: </a:t>
            </a:r>
            <a:r>
              <a:rPr lang="en-US">
                <a:solidFill>
                  <a:schemeClr val="tx2"/>
                </a:solidFill>
              </a:rPr>
              <a:t>This is 32pt</a:t>
            </a:r>
          </a:p>
          <a:p>
            <a:pPr lvl="1"/>
            <a:r>
              <a:rPr lang="en-US">
                <a:solidFill>
                  <a:schemeClr val="tx2"/>
                </a:solidFill>
              </a:rPr>
              <a:t>This is 28pt</a:t>
            </a:r>
          </a:p>
          <a:p>
            <a:pPr lvl="2"/>
            <a:r>
              <a:rPr lang="en-US">
                <a:solidFill>
                  <a:schemeClr val="tx2"/>
                </a:solidFill>
              </a:rPr>
              <a:t>This is 24pt</a:t>
            </a:r>
          </a:p>
          <a:p>
            <a:pPr lvl="3"/>
            <a:r>
              <a:rPr lang="en-US">
                <a:solidFill>
                  <a:schemeClr val="tx2"/>
                </a:solidFill>
              </a:rPr>
              <a:t>This is 20pt</a:t>
            </a:r>
          </a:p>
          <a:p>
            <a:r>
              <a:rPr lang="en-US"/>
              <a:t>Do </a:t>
            </a:r>
            <a:r>
              <a:rPr lang="en-US" b="1" u="sng">
                <a:solidFill>
                  <a:schemeClr val="accent2"/>
                </a:solidFill>
              </a:rPr>
              <a:t>NOT</a:t>
            </a:r>
            <a:r>
              <a:rPr lang="en-US"/>
              <a:t> put too much info on a single slide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609600"/>
            <a:ext cx="7848600" cy="762000"/>
          </a:xfrm>
        </p:spPr>
        <p:txBody>
          <a:bodyPr/>
          <a:lstStyle/>
          <a:p>
            <a:r>
              <a:rPr lang="en-US" sz="4000"/>
              <a:t>PowerPoint Presentation (Continued)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Only the important points should appear on the visual aids</a:t>
            </a:r>
          </a:p>
          <a:p>
            <a:pPr lvl="1"/>
            <a:r>
              <a:rPr lang="en-US"/>
              <a:t>The speaker fills in details orally</a:t>
            </a:r>
          </a:p>
          <a:p>
            <a:r>
              <a:rPr lang="en-US"/>
              <a:t>Use figures, diagrams, photographs, graphs and tables</a:t>
            </a:r>
          </a:p>
          <a:p>
            <a:pPr lvl="1"/>
            <a:r>
              <a:rPr lang="en-US"/>
              <a:t>Figures are better words</a:t>
            </a:r>
          </a:p>
          <a:p>
            <a:r>
              <a:rPr lang="en-US"/>
              <a:t>Avoid detailed, complex figures</a:t>
            </a:r>
          </a:p>
          <a:p>
            <a:r>
              <a:rPr lang="en-US"/>
              <a:t>Demonstrations or videos enliven a presentation</a:t>
            </a:r>
          </a:p>
          <a:p>
            <a:r>
              <a:rPr lang="en-US"/>
              <a:t>Practice your presentation before the event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Video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4876800"/>
          </a:xfrm>
        </p:spPr>
        <p:txBody>
          <a:bodyPr/>
          <a:lstStyle/>
          <a:p>
            <a:r>
              <a:rPr lang="en-US" sz="2800" dirty="0"/>
              <a:t>Each of the two robot video that are taken in lab should start with the below statement:</a:t>
            </a:r>
          </a:p>
          <a:p>
            <a:pPr lvl="1"/>
            <a:r>
              <a:rPr lang="en-US" sz="2400" dirty="0">
                <a:solidFill>
                  <a:schemeClr val="tx2"/>
                </a:solidFill>
              </a:rPr>
              <a:t>The is EGN 1935: </a:t>
            </a:r>
            <a:r>
              <a:rPr lang="en-US" sz="2400" i="1" dirty="0">
                <a:solidFill>
                  <a:schemeClr val="tx2"/>
                </a:solidFill>
              </a:rPr>
              <a:t>ECE Adventures</a:t>
            </a:r>
            <a:r>
              <a:rPr lang="en-US" sz="2400" dirty="0">
                <a:solidFill>
                  <a:schemeClr val="tx2"/>
                </a:solidFill>
              </a:rPr>
              <a:t> in </a:t>
            </a:r>
            <a:r>
              <a:rPr lang="en-US" sz="2400" dirty="0" smtClean="0">
                <a:solidFill>
                  <a:schemeClr val="tx2"/>
                </a:solidFill>
              </a:rPr>
              <a:t>Spring 2016 </a:t>
            </a:r>
            <a:r>
              <a:rPr lang="en-US" sz="2400" dirty="0">
                <a:solidFill>
                  <a:schemeClr val="tx2"/>
                </a:solidFill>
              </a:rPr>
              <a:t>with Dr. Arroyo and Dr. Schwartz.  Our TA is </a:t>
            </a:r>
            <a:r>
              <a:rPr lang="en-US" sz="2400" dirty="0" smtClean="0">
                <a:solidFill>
                  <a:schemeClr val="tx2"/>
                </a:solidFill>
              </a:rPr>
              <a:t>[Mason Turner </a:t>
            </a:r>
            <a:r>
              <a:rPr lang="en-US" sz="2400" b="1" dirty="0">
                <a:solidFill>
                  <a:schemeClr val="accent2"/>
                </a:solidFill>
              </a:rPr>
              <a:t>or </a:t>
            </a:r>
            <a:r>
              <a:rPr lang="en-US" sz="2400" dirty="0" smtClean="0">
                <a:solidFill>
                  <a:schemeClr val="tx2"/>
                </a:solidFill>
              </a:rPr>
              <a:t>Khaled Hassan].</a:t>
            </a:r>
            <a:endParaRPr lang="en-US" sz="2400" dirty="0">
              <a:solidFill>
                <a:schemeClr val="tx2"/>
              </a:solidFill>
            </a:endParaRPr>
          </a:p>
          <a:p>
            <a:pPr lvl="1"/>
            <a:r>
              <a:rPr lang="en-US" sz="2400" dirty="0">
                <a:solidFill>
                  <a:schemeClr val="tx2"/>
                </a:solidFill>
              </a:rPr>
              <a:t>Our team’s name is: _________</a:t>
            </a:r>
          </a:p>
          <a:p>
            <a:pPr lvl="1"/>
            <a:r>
              <a:rPr lang="en-US" sz="2400" dirty="0">
                <a:solidFill>
                  <a:schemeClr val="tx2"/>
                </a:solidFill>
              </a:rPr>
              <a:t>Our robot’s name is: _________</a:t>
            </a:r>
          </a:p>
          <a:p>
            <a:pPr lvl="1"/>
            <a:r>
              <a:rPr lang="en-US" sz="2400" dirty="0">
                <a:solidFill>
                  <a:schemeClr val="tx2"/>
                </a:solidFill>
              </a:rPr>
              <a:t>My name is: _________</a:t>
            </a:r>
          </a:p>
          <a:p>
            <a:pPr lvl="1"/>
            <a:r>
              <a:rPr lang="en-US" sz="2400" dirty="0">
                <a:solidFill>
                  <a:schemeClr val="tx2"/>
                </a:solidFill>
              </a:rPr>
              <a:t>My name is: _________</a:t>
            </a:r>
          </a:p>
          <a:p>
            <a:pPr lvl="1"/>
            <a:r>
              <a:rPr lang="en-US" sz="2400" dirty="0">
                <a:solidFill>
                  <a:schemeClr val="tx2"/>
                </a:solidFill>
              </a:rPr>
              <a:t>My name is: _________</a:t>
            </a:r>
          </a:p>
          <a:p>
            <a:r>
              <a:rPr lang="en-US" sz="2800" dirty="0"/>
              <a:t>After the statement, give a running commentary about what the robot is doing </a:t>
            </a:r>
          </a:p>
          <a:p>
            <a:r>
              <a:rPr lang="en-US" sz="2800" dirty="0"/>
              <a:t>Add concluding remarks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All About the Bling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4876800"/>
          </a:xfrm>
        </p:spPr>
        <p:txBody>
          <a:bodyPr/>
          <a:lstStyle/>
          <a:p>
            <a:pPr marL="519113" indent="-519113"/>
            <a:r>
              <a:rPr lang="en-US" sz="6000" dirty="0" smtClean="0"/>
              <a:t>“Scholarship” (prizes) </a:t>
            </a:r>
            <a:r>
              <a:rPr lang="en-US" sz="6000" b="1" u="sng" dirty="0">
                <a:solidFill>
                  <a:schemeClr val="tx2"/>
                </a:solidFill>
              </a:rPr>
              <a:t>WILL</a:t>
            </a:r>
            <a:r>
              <a:rPr lang="en-US" sz="6000" dirty="0"/>
              <a:t> be awarded </a:t>
            </a:r>
          </a:p>
        </p:txBody>
      </p:sp>
      <p:pic>
        <p:nvPicPr>
          <p:cNvPr id="7170" name="Picture 2" descr="http://www.imagesbuddy.com/images/176/bling-bling-golden-dollar-sing-pendent-necklac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59"/>
          <a:stretch/>
        </p:blipFill>
        <p:spPr bwMode="hidden">
          <a:xfrm>
            <a:off x="152400" y="3657600"/>
            <a:ext cx="2583996" cy="259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s://s3.amazonaws.com/attachments.ticketbud.com/events/hero_images/18606/original/13159561-bling-bling-word-vector.jpg?139450676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57" b="16947"/>
          <a:stretch/>
        </p:blipFill>
        <p:spPr bwMode="hidden">
          <a:xfrm>
            <a:off x="5297261" y="3585569"/>
            <a:ext cx="3808639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Image result for bli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3080180" y="3429000"/>
            <a:ext cx="1885950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Image result for bling teeth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2917234" y="5000625"/>
            <a:ext cx="2211842" cy="176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22" name="Rectangle 10"/>
          <p:cNvSpPr>
            <a:spLocks noChangeArrowheads="1"/>
          </p:cNvSpPr>
          <p:nvPr/>
        </p:nvSpPr>
        <p:spPr bwMode="auto">
          <a:xfrm>
            <a:off x="0" y="7162800"/>
            <a:ext cx="4267200" cy="1981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115723" name="Text Box 11"/>
          <p:cNvSpPr txBox="1">
            <a:spLocks noChangeArrowheads="1"/>
          </p:cNvSpPr>
          <p:nvPr/>
        </p:nvSpPr>
        <p:spPr bwMode="auto">
          <a:xfrm>
            <a:off x="228600" y="8229600"/>
            <a:ext cx="1016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sz="1800">
                <a:solidFill>
                  <a:srgbClr val="FF0000"/>
                </a:solidFill>
                <a:effectLst/>
              </a:rPr>
              <a:t>Start</a:t>
            </a:r>
          </a:p>
          <a:p>
            <a:pPr eaLnBrk="1" hangingPunct="1"/>
            <a:r>
              <a:rPr lang="en-US" sz="1800">
                <a:solidFill>
                  <a:srgbClr val="FF0000"/>
                </a:solidFill>
                <a:effectLst/>
              </a:rPr>
              <a:t>(IR beam)</a:t>
            </a:r>
          </a:p>
        </p:txBody>
      </p:sp>
      <p:sp>
        <p:nvSpPr>
          <p:cNvPr id="115724" name="Freeform 12"/>
          <p:cNvSpPr>
            <a:spLocks/>
          </p:cNvSpPr>
          <p:nvPr/>
        </p:nvSpPr>
        <p:spPr bwMode="auto">
          <a:xfrm>
            <a:off x="457200" y="7543800"/>
            <a:ext cx="2590800" cy="1447800"/>
          </a:xfrm>
          <a:custGeom>
            <a:avLst/>
            <a:gdLst/>
            <a:ahLst/>
            <a:cxnLst>
              <a:cxn ang="0">
                <a:pos x="0" y="384"/>
              </a:cxn>
              <a:cxn ang="0">
                <a:pos x="480" y="384"/>
              </a:cxn>
              <a:cxn ang="0">
                <a:pos x="480" y="0"/>
              </a:cxn>
              <a:cxn ang="0">
                <a:pos x="816" y="0"/>
              </a:cxn>
              <a:cxn ang="0">
                <a:pos x="816" y="912"/>
              </a:cxn>
              <a:cxn ang="0">
                <a:pos x="1632" y="912"/>
              </a:cxn>
              <a:cxn ang="0">
                <a:pos x="1632" y="528"/>
              </a:cxn>
            </a:cxnLst>
            <a:rect l="0" t="0" r="r" b="b"/>
            <a:pathLst>
              <a:path w="1632" h="912">
                <a:moveTo>
                  <a:pt x="0" y="384"/>
                </a:moveTo>
                <a:lnTo>
                  <a:pt x="480" y="384"/>
                </a:lnTo>
                <a:lnTo>
                  <a:pt x="480" y="0"/>
                </a:lnTo>
                <a:lnTo>
                  <a:pt x="816" y="0"/>
                </a:lnTo>
                <a:lnTo>
                  <a:pt x="816" y="912"/>
                </a:lnTo>
                <a:lnTo>
                  <a:pt x="1632" y="912"/>
                </a:lnTo>
                <a:lnTo>
                  <a:pt x="1632" y="528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25" name="Freeform 13"/>
          <p:cNvSpPr>
            <a:spLocks/>
          </p:cNvSpPr>
          <p:nvPr/>
        </p:nvSpPr>
        <p:spPr bwMode="auto">
          <a:xfrm>
            <a:off x="457200" y="7239000"/>
            <a:ext cx="2286000" cy="1447800"/>
          </a:xfrm>
          <a:custGeom>
            <a:avLst/>
            <a:gdLst/>
            <a:ahLst/>
            <a:cxnLst>
              <a:cxn ang="0">
                <a:pos x="0" y="384"/>
              </a:cxn>
              <a:cxn ang="0">
                <a:pos x="288" y="384"/>
              </a:cxn>
              <a:cxn ang="0">
                <a:pos x="288" y="0"/>
              </a:cxn>
              <a:cxn ang="0">
                <a:pos x="1056" y="0"/>
              </a:cxn>
              <a:cxn ang="0">
                <a:pos x="1056" y="912"/>
              </a:cxn>
              <a:cxn ang="0">
                <a:pos x="1440" y="912"/>
              </a:cxn>
              <a:cxn ang="0">
                <a:pos x="1440" y="720"/>
              </a:cxn>
            </a:cxnLst>
            <a:rect l="0" t="0" r="r" b="b"/>
            <a:pathLst>
              <a:path w="1440" h="912">
                <a:moveTo>
                  <a:pt x="0" y="384"/>
                </a:moveTo>
                <a:lnTo>
                  <a:pt x="288" y="384"/>
                </a:lnTo>
                <a:lnTo>
                  <a:pt x="288" y="0"/>
                </a:lnTo>
                <a:lnTo>
                  <a:pt x="1056" y="0"/>
                </a:lnTo>
                <a:lnTo>
                  <a:pt x="1056" y="912"/>
                </a:lnTo>
                <a:lnTo>
                  <a:pt x="1440" y="912"/>
                </a:lnTo>
                <a:lnTo>
                  <a:pt x="1440" y="720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28" name="Line 16"/>
          <p:cNvSpPr>
            <a:spLocks noChangeShapeType="1"/>
          </p:cNvSpPr>
          <p:nvPr/>
        </p:nvSpPr>
        <p:spPr bwMode="auto">
          <a:xfrm>
            <a:off x="685800" y="7772400"/>
            <a:ext cx="0" cy="533400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29" name="Line 17"/>
          <p:cNvSpPr>
            <a:spLocks noChangeShapeType="1"/>
          </p:cNvSpPr>
          <p:nvPr/>
        </p:nvSpPr>
        <p:spPr bwMode="auto">
          <a:xfrm>
            <a:off x="457200" y="7848600"/>
            <a:ext cx="0" cy="3048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26" name="Line 14"/>
          <p:cNvSpPr>
            <a:spLocks noChangeShapeType="1"/>
          </p:cNvSpPr>
          <p:nvPr/>
        </p:nvSpPr>
        <p:spPr bwMode="auto">
          <a:xfrm>
            <a:off x="2743200" y="8534400"/>
            <a:ext cx="3048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27" name="Text Box 15"/>
          <p:cNvSpPr txBox="1">
            <a:spLocks noChangeArrowheads="1"/>
          </p:cNvSpPr>
          <p:nvPr/>
        </p:nvSpPr>
        <p:spPr bwMode="auto">
          <a:xfrm>
            <a:off x="2387600" y="8107363"/>
            <a:ext cx="965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sz="1800">
                <a:solidFill>
                  <a:schemeClr val="bg2"/>
                </a:solidFill>
                <a:effectLst/>
              </a:rPr>
              <a:t>Turn Line</a:t>
            </a:r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Competition Description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48768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Walled-path with start and end lines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See next page for more course info</a:t>
            </a:r>
          </a:p>
          <a:p>
            <a:pPr>
              <a:lnSpc>
                <a:spcPct val="85000"/>
              </a:lnSpc>
            </a:pPr>
            <a:r>
              <a:rPr lang="en-US" dirty="0"/>
              <a:t>Walls will be 2x6’s</a:t>
            </a:r>
          </a:p>
          <a:p>
            <a:pPr>
              <a:lnSpc>
                <a:spcPct val="85000"/>
              </a:lnSpc>
            </a:pPr>
            <a:r>
              <a:rPr lang="en-US" dirty="0"/>
              <a:t>The object of this competition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Go through the path from the starting line to the end line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Turn around at the end line and then come back to the start line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Continue past the start line and stop in the “carport.”</a:t>
            </a:r>
          </a:p>
          <a:p>
            <a:pPr lvl="2">
              <a:lnSpc>
                <a:spcPct val="85000"/>
              </a:lnSpc>
            </a:pPr>
            <a:r>
              <a:rPr lang="en-US" dirty="0"/>
              <a:t>The carport will have a roof, but may have no walls.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PowerPoint presentation to class is part of competition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Time is important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Bonus points will be added for effects and elegance of solution</a:t>
            </a:r>
          </a:p>
          <a:p>
            <a:pPr lvl="2">
              <a:lnSpc>
                <a:spcPct val="85000"/>
              </a:lnSpc>
            </a:pPr>
            <a:r>
              <a:rPr lang="en-US" dirty="0"/>
              <a:t>Sound, smooth motion, etc.</a:t>
            </a:r>
          </a:p>
        </p:txBody>
      </p:sp>
      <p:pic>
        <p:nvPicPr>
          <p:cNvPr id="115716" name="Picture 4" descr="project"/>
          <p:cNvPicPr>
            <a:picLocks noChangeAspect="1" noChangeArrowheads="1"/>
          </p:cNvPicPr>
          <p:nvPr/>
        </p:nvPicPr>
        <p:blipFill>
          <a:blip r:embed="rId3" cstate="print"/>
          <a:srcRect l="15094" r="377"/>
          <a:stretch>
            <a:fillRect/>
          </a:stretch>
        </p:blipFill>
        <p:spPr bwMode="auto">
          <a:xfrm>
            <a:off x="4495800" y="7162800"/>
            <a:ext cx="4267200" cy="2038350"/>
          </a:xfrm>
          <a:prstGeom prst="rect">
            <a:avLst/>
          </a:prstGeom>
          <a:noFill/>
        </p:spPr>
      </p:pic>
      <p:pic>
        <p:nvPicPr>
          <p:cNvPr id="115718" name="Picture 6" descr="project"/>
          <p:cNvPicPr>
            <a:picLocks noChangeAspect="1" noChangeArrowheads="1"/>
          </p:cNvPicPr>
          <p:nvPr/>
        </p:nvPicPr>
        <p:blipFill>
          <a:blip r:embed="rId3" cstate="print"/>
          <a:srcRect t="14954" r="86415" b="43925"/>
          <a:stretch>
            <a:fillRect/>
          </a:stretch>
        </p:blipFill>
        <p:spPr bwMode="auto">
          <a:xfrm>
            <a:off x="3810000" y="7010400"/>
            <a:ext cx="685800" cy="838200"/>
          </a:xfrm>
          <a:prstGeom prst="rect">
            <a:avLst/>
          </a:prstGeom>
          <a:noFill/>
        </p:spPr>
      </p:pic>
      <p:sp>
        <p:nvSpPr>
          <p:cNvPr id="115720" name="Line 8"/>
          <p:cNvSpPr>
            <a:spLocks noChangeShapeType="1"/>
          </p:cNvSpPr>
          <p:nvPr/>
        </p:nvSpPr>
        <p:spPr bwMode="auto">
          <a:xfrm>
            <a:off x="4191000" y="7162800"/>
            <a:ext cx="0" cy="457200"/>
          </a:xfrm>
          <a:prstGeom prst="line">
            <a:avLst/>
          </a:prstGeom>
          <a:noFill/>
          <a:ln w="38100">
            <a:solidFill>
              <a:schemeClr val="bg2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3911600" y="7620000"/>
            <a:ext cx="482600" cy="274638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bg2"/>
                </a:solidFill>
                <a:effectLst/>
              </a:rPr>
              <a:t>Start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7620000" cy="762000"/>
          </a:xfrm>
        </p:spPr>
        <p:txBody>
          <a:bodyPr/>
          <a:lstStyle/>
          <a:p>
            <a:r>
              <a:rPr lang="en-US" dirty="0"/>
              <a:t>Final Competition Layout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839200" cy="1752600"/>
          </a:xfrm>
        </p:spPr>
        <p:txBody>
          <a:bodyPr/>
          <a:lstStyle/>
          <a:p>
            <a:pPr marL="284163" indent="-284163">
              <a:buFontTx/>
              <a:buAutoNum type="arabicPeriod"/>
            </a:pPr>
            <a:r>
              <a:rPr lang="en-US" sz="2400" dirty="0"/>
              <a:t>Robot must wait on starting line for IR “GO” </a:t>
            </a:r>
            <a:r>
              <a:rPr lang="en-US" sz="2400" dirty="0" smtClean="0"/>
              <a:t>signal, indicated by a flash light.</a:t>
            </a:r>
            <a:endParaRPr lang="en-US" sz="2400" dirty="0"/>
          </a:p>
          <a:p>
            <a:pPr marL="284163" indent="-284163">
              <a:buFontTx/>
              <a:buAutoNum type="arabicPeriod"/>
            </a:pPr>
            <a:r>
              <a:rPr lang="en-US" sz="2400" dirty="0"/>
              <a:t>Team must </a:t>
            </a:r>
            <a:r>
              <a:rPr lang="en-US" sz="2400" b="1" i="1" dirty="0">
                <a:solidFill>
                  <a:schemeClr val="tx2"/>
                </a:solidFill>
              </a:rPr>
              <a:t>tell story about where there robot is going and </a:t>
            </a:r>
            <a:r>
              <a:rPr lang="en-US" sz="2400" b="1" i="1" dirty="0" smtClean="0">
                <a:solidFill>
                  <a:schemeClr val="tx2"/>
                </a:solidFill>
              </a:rPr>
              <a:t>why.</a:t>
            </a:r>
            <a:endParaRPr lang="en-US" sz="2400" b="1" i="1" dirty="0">
              <a:solidFill>
                <a:schemeClr val="tx2"/>
              </a:solidFill>
            </a:endParaRPr>
          </a:p>
          <a:p>
            <a:pPr marL="284163" indent="-284163">
              <a:buFontTx/>
              <a:buAutoNum type="arabicPeriod"/>
            </a:pPr>
            <a:r>
              <a:rPr lang="en-US" sz="2400" dirty="0"/>
              <a:t>Robot must fully cross destination line, then turn </a:t>
            </a:r>
            <a:r>
              <a:rPr lang="en-US" sz="2400" dirty="0" smtClean="0"/>
              <a:t>around.</a:t>
            </a:r>
            <a:endParaRPr lang="en-US" sz="2400" dirty="0"/>
          </a:p>
          <a:p>
            <a:pPr marL="284163" indent="-284163">
              <a:buFontTx/>
              <a:buAutoNum type="arabicPeriod"/>
            </a:pPr>
            <a:r>
              <a:rPr lang="en-US" sz="2400" dirty="0"/>
              <a:t>The robot must return to the garage, stop, and </a:t>
            </a:r>
            <a:r>
              <a:rPr lang="en-US" sz="2400" dirty="0" smtClean="0"/>
              <a:t>beep.  (</a:t>
            </a:r>
            <a:r>
              <a:rPr lang="en-US" sz="2000" dirty="0" smtClean="0"/>
              <a:t>The time elapsed from the GO to the beep will be stated by the TA for the video recording.)</a:t>
            </a:r>
            <a:endParaRPr lang="en-US" sz="2400" dirty="0"/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685800" y="5105400"/>
            <a:ext cx="1295400" cy="1066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sz="2800" b="1">
                <a:solidFill>
                  <a:schemeClr val="accent2"/>
                </a:solidFill>
                <a:effectLst/>
                <a:latin typeface="Times New Roman" pitchFamily="18" charset="0"/>
              </a:rPr>
              <a:t>Dark</a:t>
            </a:r>
          </a:p>
          <a:p>
            <a:pPr eaLnBrk="1" hangingPunct="1"/>
            <a:r>
              <a:rPr lang="en-US" sz="2800" b="1">
                <a:solidFill>
                  <a:schemeClr val="accent2"/>
                </a:solidFill>
                <a:effectLst/>
                <a:latin typeface="Times New Roman" pitchFamily="18" charset="0"/>
              </a:rPr>
              <a:t>Garage</a:t>
            </a:r>
          </a:p>
        </p:txBody>
      </p:sp>
      <p:sp>
        <p:nvSpPr>
          <p:cNvPr id="157701" name="Line 5"/>
          <p:cNvSpPr>
            <a:spLocks noChangeShapeType="1"/>
          </p:cNvSpPr>
          <p:nvPr/>
        </p:nvSpPr>
        <p:spPr bwMode="auto">
          <a:xfrm>
            <a:off x="19812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02" name="Line 6"/>
          <p:cNvSpPr>
            <a:spLocks noChangeShapeType="1"/>
          </p:cNvSpPr>
          <p:nvPr/>
        </p:nvSpPr>
        <p:spPr bwMode="auto">
          <a:xfrm>
            <a:off x="2743200" y="5105400"/>
            <a:ext cx="0" cy="106680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03" name="Line 7"/>
          <p:cNvSpPr>
            <a:spLocks noChangeShapeType="1"/>
          </p:cNvSpPr>
          <p:nvPr/>
        </p:nvSpPr>
        <p:spPr bwMode="auto">
          <a:xfrm>
            <a:off x="1981200" y="6172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04" name="Line 8"/>
          <p:cNvSpPr>
            <a:spLocks noChangeShapeType="1"/>
          </p:cNvSpPr>
          <p:nvPr/>
        </p:nvSpPr>
        <p:spPr bwMode="auto">
          <a:xfrm flipV="1">
            <a:off x="2743200" y="61722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1905000" y="6405562"/>
            <a:ext cx="22509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dirty="0" smtClean="0">
                <a:solidFill>
                  <a:schemeClr val="accent2"/>
                </a:solidFill>
                <a:effectLst/>
                <a:latin typeface="Times New Roman" pitchFamily="18" charset="0"/>
              </a:rPr>
              <a:t>Flash Light Start</a:t>
            </a:r>
            <a:endParaRPr lang="en-US" dirty="0">
              <a:solidFill>
                <a:schemeClr val="accent2"/>
              </a:solidFill>
              <a:effectLst/>
              <a:latin typeface="Times New Roman" pitchFamily="18" charset="0"/>
            </a:endParaRPr>
          </a:p>
        </p:txBody>
      </p:sp>
      <p:sp>
        <p:nvSpPr>
          <p:cNvPr id="157706" name="Line 10"/>
          <p:cNvSpPr>
            <a:spLocks noChangeShapeType="1"/>
          </p:cNvSpPr>
          <p:nvPr/>
        </p:nvSpPr>
        <p:spPr bwMode="auto">
          <a:xfrm>
            <a:off x="2895600" y="6172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07" name="Line 11"/>
          <p:cNvSpPr>
            <a:spLocks noChangeShapeType="1"/>
          </p:cNvSpPr>
          <p:nvPr/>
        </p:nvSpPr>
        <p:spPr bwMode="auto">
          <a:xfrm flipV="1">
            <a:off x="4114800" y="45720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08" name="Line 12"/>
          <p:cNvSpPr>
            <a:spLocks noChangeShapeType="1"/>
          </p:cNvSpPr>
          <p:nvPr/>
        </p:nvSpPr>
        <p:spPr bwMode="auto">
          <a:xfrm flipV="1">
            <a:off x="2895600" y="3505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09" name="Line 13"/>
          <p:cNvSpPr>
            <a:spLocks noChangeShapeType="1"/>
          </p:cNvSpPr>
          <p:nvPr/>
        </p:nvSpPr>
        <p:spPr bwMode="auto">
          <a:xfrm>
            <a:off x="2895600" y="35052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10" name="Line 14"/>
          <p:cNvSpPr>
            <a:spLocks noChangeShapeType="1"/>
          </p:cNvSpPr>
          <p:nvPr/>
        </p:nvSpPr>
        <p:spPr bwMode="auto">
          <a:xfrm>
            <a:off x="4114800" y="61722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11" name="Line 15"/>
          <p:cNvSpPr>
            <a:spLocks noChangeShapeType="1"/>
          </p:cNvSpPr>
          <p:nvPr/>
        </p:nvSpPr>
        <p:spPr bwMode="auto">
          <a:xfrm>
            <a:off x="5181600" y="35052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12" name="Line 16"/>
          <p:cNvSpPr>
            <a:spLocks noChangeShapeType="1"/>
          </p:cNvSpPr>
          <p:nvPr/>
        </p:nvSpPr>
        <p:spPr bwMode="auto">
          <a:xfrm flipV="1">
            <a:off x="6096000" y="4267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13" name="Line 17"/>
          <p:cNvSpPr>
            <a:spLocks noChangeShapeType="1"/>
          </p:cNvSpPr>
          <p:nvPr/>
        </p:nvSpPr>
        <p:spPr bwMode="auto">
          <a:xfrm>
            <a:off x="4114800" y="3505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14" name="Line 18"/>
          <p:cNvSpPr>
            <a:spLocks noChangeShapeType="1"/>
          </p:cNvSpPr>
          <p:nvPr/>
        </p:nvSpPr>
        <p:spPr bwMode="auto">
          <a:xfrm>
            <a:off x="2895600" y="4191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15" name="Line 19"/>
          <p:cNvSpPr>
            <a:spLocks noChangeShapeType="1"/>
          </p:cNvSpPr>
          <p:nvPr/>
        </p:nvSpPr>
        <p:spPr bwMode="auto">
          <a:xfrm flipH="1">
            <a:off x="4953000" y="5181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16" name="Line 20"/>
          <p:cNvSpPr>
            <a:spLocks noChangeShapeType="1"/>
          </p:cNvSpPr>
          <p:nvPr/>
        </p:nvSpPr>
        <p:spPr bwMode="auto">
          <a:xfrm>
            <a:off x="7162800" y="35052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17" name="Line 21"/>
          <p:cNvSpPr>
            <a:spLocks noChangeShapeType="1"/>
          </p:cNvSpPr>
          <p:nvPr/>
        </p:nvSpPr>
        <p:spPr bwMode="auto">
          <a:xfrm>
            <a:off x="6934200" y="3962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18" name="Line 22"/>
          <p:cNvSpPr>
            <a:spLocks noChangeShapeType="1"/>
          </p:cNvSpPr>
          <p:nvPr/>
        </p:nvSpPr>
        <p:spPr bwMode="auto">
          <a:xfrm>
            <a:off x="6096000" y="51054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19" name="Line 23"/>
          <p:cNvSpPr>
            <a:spLocks noChangeShapeType="1"/>
          </p:cNvSpPr>
          <p:nvPr/>
        </p:nvSpPr>
        <p:spPr bwMode="auto">
          <a:xfrm flipH="1">
            <a:off x="7162800" y="51054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7467600" y="4537075"/>
            <a:ext cx="1600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>
                <a:solidFill>
                  <a:schemeClr val="accent2"/>
                </a:solidFill>
                <a:effectLst/>
                <a:latin typeface="Times New Roman" pitchFamily="18" charset="0"/>
              </a:rPr>
              <a:t>Robot must </a:t>
            </a:r>
          </a:p>
          <a:p>
            <a:pPr algn="l" eaLnBrk="1" hangingPunct="1"/>
            <a:r>
              <a:rPr lang="en-US">
                <a:solidFill>
                  <a:schemeClr val="accent2"/>
                </a:solidFill>
                <a:effectLst/>
                <a:latin typeface="Times New Roman" pitchFamily="18" charset="0"/>
              </a:rPr>
              <a:t>fully cross</a:t>
            </a:r>
          </a:p>
          <a:p>
            <a:pPr algn="l" eaLnBrk="1" hangingPunct="1"/>
            <a:r>
              <a:rPr lang="en-US">
                <a:solidFill>
                  <a:schemeClr val="accent2"/>
                </a:solidFill>
                <a:effectLst/>
                <a:latin typeface="Times New Roman" pitchFamily="18" charset="0"/>
              </a:rPr>
              <a:t>this line</a:t>
            </a:r>
          </a:p>
        </p:txBody>
      </p:sp>
      <p:sp>
        <p:nvSpPr>
          <p:cNvPr id="157721" name="Rectangle 25"/>
          <p:cNvSpPr>
            <a:spLocks noChangeArrowheads="1"/>
          </p:cNvSpPr>
          <p:nvPr/>
        </p:nvSpPr>
        <p:spPr bwMode="auto">
          <a:xfrm>
            <a:off x="2362200" y="5334000"/>
            <a:ext cx="304800" cy="152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722" name="Rectangle 26"/>
          <p:cNvSpPr>
            <a:spLocks noChangeArrowheads="1"/>
          </p:cNvSpPr>
          <p:nvPr/>
        </p:nvSpPr>
        <p:spPr bwMode="auto">
          <a:xfrm>
            <a:off x="2362200" y="5867400"/>
            <a:ext cx="304800" cy="152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723" name="Oval 27"/>
          <p:cNvSpPr>
            <a:spLocks noChangeArrowheads="1"/>
          </p:cNvSpPr>
          <p:nvPr/>
        </p:nvSpPr>
        <p:spPr bwMode="auto">
          <a:xfrm>
            <a:off x="2286000" y="5410200"/>
            <a:ext cx="533400" cy="533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724" name="Text Box 28"/>
          <p:cNvSpPr txBox="1">
            <a:spLocks noChangeArrowheads="1"/>
          </p:cNvSpPr>
          <p:nvPr/>
        </p:nvSpPr>
        <p:spPr bwMode="auto">
          <a:xfrm>
            <a:off x="762000" y="3567112"/>
            <a:ext cx="1985963" cy="119062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effectLst/>
                <a:latin typeface="Times New Roman" pitchFamily="18" charset="0"/>
              </a:rPr>
              <a:t>Example course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7620000" cy="762000"/>
          </a:xfrm>
        </p:spPr>
        <p:txBody>
          <a:bodyPr/>
          <a:lstStyle/>
          <a:p>
            <a:r>
              <a:rPr lang="en-US" dirty="0" smtClean="0"/>
              <a:t>Teams and Schedule</a:t>
            </a:r>
            <a:endParaRPr lang="en-US" dirty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66800"/>
            <a:ext cx="8534400" cy="4876800"/>
          </a:xfrm>
        </p:spPr>
        <p:txBody>
          <a:bodyPr/>
          <a:lstStyle/>
          <a:p>
            <a:r>
              <a:rPr lang="en-US" sz="2800" dirty="0"/>
              <a:t>You will be in the same teams you have used also semester (3 or 4 students)</a:t>
            </a:r>
          </a:p>
          <a:p>
            <a:r>
              <a:rPr lang="en-US" sz="2800" dirty="0"/>
              <a:t>Each team will have the opportunity to make 2 videos</a:t>
            </a:r>
          </a:p>
          <a:p>
            <a:pPr lvl="1"/>
            <a:r>
              <a:rPr lang="en-US" sz="2400" dirty="0"/>
              <a:t>The videos will be posted on our website</a:t>
            </a:r>
          </a:p>
          <a:p>
            <a:r>
              <a:rPr lang="en-US" sz="2800" dirty="0"/>
              <a:t>Each team will make a give a PowerPoint presentation on </a:t>
            </a:r>
            <a:r>
              <a:rPr lang="en-US" sz="2800" b="1" dirty="0" smtClean="0">
                <a:solidFill>
                  <a:schemeClr val="tx2"/>
                </a:solidFill>
              </a:rPr>
              <a:t>Tuesday, </a:t>
            </a:r>
            <a:r>
              <a:rPr lang="en-US" sz="2800" b="1" dirty="0" smtClean="0">
                <a:solidFill>
                  <a:schemeClr val="tx2"/>
                </a:solidFill>
              </a:rPr>
              <a:t>19 </a:t>
            </a:r>
            <a:r>
              <a:rPr lang="en-US" sz="2800" b="1" dirty="0" smtClean="0">
                <a:solidFill>
                  <a:schemeClr val="tx2"/>
                </a:solidFill>
              </a:rPr>
              <a:t>April</a:t>
            </a:r>
            <a:r>
              <a:rPr lang="en-US" sz="2800" dirty="0" smtClean="0"/>
              <a:t>, </a:t>
            </a:r>
            <a:r>
              <a:rPr lang="en-US" sz="2800" dirty="0"/>
              <a:t>during our </a:t>
            </a:r>
            <a:r>
              <a:rPr lang="en-US" sz="2800" b="1" u="sng" dirty="0" smtClean="0">
                <a:solidFill>
                  <a:schemeClr val="accent2"/>
                </a:solidFill>
              </a:rPr>
              <a:t>LAST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/>
              <a:t>class (i.e., there will be </a:t>
            </a:r>
            <a:r>
              <a:rPr lang="en-US" sz="2800" b="1" dirty="0" smtClean="0">
                <a:solidFill>
                  <a:schemeClr val="accent2"/>
                </a:solidFill>
              </a:rPr>
              <a:t>*NO* </a:t>
            </a:r>
            <a:r>
              <a:rPr lang="en-US" sz="2800" b="1" dirty="0" smtClean="0">
                <a:solidFill>
                  <a:schemeClr val="accent2"/>
                </a:solidFill>
              </a:rPr>
              <a:t>CLASS OR LAB</a:t>
            </a:r>
            <a:r>
              <a:rPr lang="en-US" sz="2800" dirty="0" smtClean="0"/>
              <a:t> on Tues, </a:t>
            </a:r>
            <a:r>
              <a:rPr lang="en-US" sz="2800" dirty="0" smtClean="0"/>
              <a:t>12 </a:t>
            </a:r>
            <a:r>
              <a:rPr lang="en-US" sz="2800" dirty="0" smtClean="0"/>
              <a:t>Apr)</a:t>
            </a:r>
            <a:endParaRPr lang="en-US" sz="2400" dirty="0"/>
          </a:p>
          <a:p>
            <a:pPr lvl="1"/>
            <a:r>
              <a:rPr lang="en-US" sz="2400" dirty="0"/>
              <a:t>One of the two videos of the robot in action should be part of the </a:t>
            </a:r>
            <a:r>
              <a:rPr lang="en-US" sz="2400" dirty="0" smtClean="0"/>
              <a:t>presentation</a:t>
            </a:r>
          </a:p>
          <a:p>
            <a:pPr lvl="2"/>
            <a:r>
              <a:rPr lang="en-US" dirty="0" smtClean="0"/>
              <a:t>Email Dr. Schwartz about which video you want to present</a:t>
            </a:r>
          </a:p>
          <a:p>
            <a:pPr marL="1314450" lvl="3" indent="-169863"/>
            <a:r>
              <a:rPr lang="en-US" sz="2400" dirty="0" smtClean="0"/>
              <a:t>Dr. Schwartz will put that video file on the presentation computer desktop</a:t>
            </a:r>
          </a:p>
          <a:p>
            <a:pPr marL="1314450" lvl="3" indent="-169863"/>
            <a:r>
              <a:rPr lang="en-US" dirty="0" smtClean="0"/>
              <a:t>Email your presentation to Dr. Schwartz by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smtClean="0">
                <a:solidFill>
                  <a:schemeClr val="tx2"/>
                </a:solidFill>
              </a:rPr>
              <a:t>2pm on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tx2"/>
                </a:solidFill>
              </a:rPr>
              <a:t>Monday, </a:t>
            </a:r>
            <a:r>
              <a:rPr lang="en-US" b="1" smtClean="0">
                <a:solidFill>
                  <a:schemeClr val="tx2"/>
                </a:solidFill>
              </a:rPr>
              <a:t/>
            </a:r>
            <a:br>
              <a:rPr lang="en-US" b="1" smtClean="0">
                <a:solidFill>
                  <a:schemeClr val="tx2"/>
                </a:solidFill>
              </a:rPr>
            </a:br>
            <a:r>
              <a:rPr lang="en-US" b="1" smtClean="0">
                <a:solidFill>
                  <a:schemeClr val="tx2"/>
                </a:solidFill>
              </a:rPr>
              <a:t>18 </a:t>
            </a:r>
            <a:r>
              <a:rPr lang="en-US" b="1" dirty="0" smtClean="0">
                <a:solidFill>
                  <a:schemeClr val="tx2"/>
                </a:solidFill>
              </a:rPr>
              <a:t>Apr, to </a:t>
            </a:r>
            <a:r>
              <a:rPr lang="en-US" sz="3200" b="1" dirty="0" smtClean="0">
                <a:solidFill>
                  <a:schemeClr val="accent6"/>
                </a:solidFill>
              </a:rPr>
              <a:t>EGN1935@gmail.com</a:t>
            </a:r>
            <a:endParaRPr lang="en-US" b="1" dirty="0" smtClean="0">
              <a:solidFill>
                <a:schemeClr val="accent6"/>
              </a:solidFill>
            </a:endParaRPr>
          </a:p>
          <a:p>
            <a:pPr marL="914400" lvl="2" indent="0"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Presentation Content: Title Page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686800" cy="1905000"/>
          </a:xfrm>
        </p:spPr>
        <p:txBody>
          <a:bodyPr/>
          <a:lstStyle/>
          <a:p>
            <a:r>
              <a:rPr lang="en-US" dirty="0"/>
              <a:t>Title Page</a:t>
            </a:r>
          </a:p>
          <a:p>
            <a:pPr lvl="1"/>
            <a:r>
              <a:rPr lang="en-US" dirty="0"/>
              <a:t>Course Number and Name (EGN 1935: </a:t>
            </a:r>
            <a:r>
              <a:rPr lang="en-US" i="1" dirty="0"/>
              <a:t>ECE Adventures</a:t>
            </a:r>
            <a:r>
              <a:rPr lang="en-US" dirty="0"/>
              <a:t>)</a:t>
            </a:r>
            <a:endParaRPr lang="en-US" i="1" dirty="0"/>
          </a:p>
          <a:p>
            <a:pPr lvl="1"/>
            <a:r>
              <a:rPr lang="en-US" dirty="0"/>
              <a:t>Team name, Robot name</a:t>
            </a:r>
          </a:p>
          <a:p>
            <a:pPr lvl="1"/>
            <a:r>
              <a:rPr lang="en-US" dirty="0"/>
              <a:t>Team members </a:t>
            </a:r>
            <a:r>
              <a:rPr lang="en-US" dirty="0" smtClean="0"/>
              <a:t>names</a:t>
            </a:r>
          </a:p>
          <a:p>
            <a:pPr lvl="1"/>
            <a:r>
              <a:rPr lang="en-US" dirty="0" smtClean="0"/>
              <a:t>Semester and year (e.g., Fall 2037 or Spring 2042)</a:t>
            </a:r>
            <a:endParaRPr lang="en-US" dirty="0"/>
          </a:p>
          <a:p>
            <a:pPr lvl="1"/>
            <a:r>
              <a:rPr lang="en-US" dirty="0"/>
              <a:t>Example title page on next page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447800"/>
            <a:ext cx="7620000" cy="762000"/>
          </a:xfrm>
        </p:spPr>
        <p:txBody>
          <a:bodyPr/>
          <a:lstStyle/>
          <a:p>
            <a:r>
              <a:rPr lang="en-US" u="sng"/>
              <a:t>Team</a:t>
            </a:r>
            <a:r>
              <a:rPr lang="en-US"/>
              <a:t>: TermaGator Crew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362200"/>
            <a:ext cx="8534400" cy="3505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3600" u="sng" dirty="0"/>
              <a:t>Robot</a:t>
            </a:r>
            <a:r>
              <a:rPr lang="en-US" sz="3600" dirty="0"/>
              <a:t>: </a:t>
            </a:r>
            <a:r>
              <a:rPr lang="en-US" sz="3600" dirty="0" err="1"/>
              <a:t>TermaGator</a:t>
            </a:r>
            <a:r>
              <a:rPr lang="en-US" sz="3600" dirty="0"/>
              <a:t> 37</a:t>
            </a:r>
          </a:p>
          <a:p>
            <a:pPr algn="ctr">
              <a:buFontTx/>
              <a:buNone/>
            </a:pPr>
            <a:endParaRPr lang="en-US" sz="3600" dirty="0" smtClean="0"/>
          </a:p>
          <a:p>
            <a:pPr algn="ctr">
              <a:buFontTx/>
              <a:buNone/>
            </a:pPr>
            <a:r>
              <a:rPr lang="en-US" sz="3600" dirty="0" smtClean="0"/>
              <a:t>Spring 2016</a:t>
            </a:r>
          </a:p>
          <a:p>
            <a:pPr algn="ctr">
              <a:buFontTx/>
              <a:buNone/>
            </a:pPr>
            <a:endParaRPr lang="en-US" sz="3600" dirty="0"/>
          </a:p>
          <a:p>
            <a:pPr algn="ctr">
              <a:buFontTx/>
              <a:buNone/>
            </a:pPr>
            <a:r>
              <a:rPr lang="en-US" sz="2800" u="sng" dirty="0"/>
              <a:t>Team Members</a:t>
            </a:r>
          </a:p>
          <a:p>
            <a:pPr algn="ctr">
              <a:buFontTx/>
              <a:buNone/>
            </a:pPr>
            <a:r>
              <a:rPr lang="en-US" sz="3600" dirty="0"/>
              <a:t>Candy Kane</a:t>
            </a:r>
          </a:p>
          <a:p>
            <a:pPr algn="ctr">
              <a:buFontTx/>
              <a:buNone/>
            </a:pPr>
            <a:r>
              <a:rPr lang="en-US" sz="3600" dirty="0"/>
              <a:t>Joe Mama </a:t>
            </a:r>
            <a:endParaRPr lang="en-US" sz="3600" dirty="0" smtClean="0"/>
          </a:p>
          <a:p>
            <a:pPr algn="ctr">
              <a:buFontTx/>
              <a:buNone/>
            </a:pPr>
            <a:r>
              <a:rPr lang="en-US" sz="3600" dirty="0" smtClean="0"/>
              <a:t>Clem </a:t>
            </a:r>
            <a:r>
              <a:rPr lang="en-US" sz="3600" dirty="0" err="1"/>
              <a:t>Cadidalhopper</a:t>
            </a:r>
            <a:endParaRPr lang="en-US" sz="3600" dirty="0"/>
          </a:p>
          <a:p>
            <a:pPr algn="ctr">
              <a:buFontTx/>
              <a:buNone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Presentation Content: Summary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Summarize the content of your presentation</a:t>
            </a:r>
          </a:p>
          <a:p>
            <a:r>
              <a:rPr lang="en-US" dirty="0"/>
              <a:t>For example: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Member biographies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Robot Story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Team </a:t>
            </a:r>
            <a:r>
              <a:rPr lang="en-US" dirty="0">
                <a:solidFill>
                  <a:schemeClr val="tx2"/>
                </a:solidFill>
              </a:rPr>
              <a:t>conclusions</a:t>
            </a:r>
          </a:p>
          <a:p>
            <a:pPr lvl="1"/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609600"/>
            <a:ext cx="7696200" cy="762000"/>
          </a:xfrm>
        </p:spPr>
        <p:txBody>
          <a:bodyPr/>
          <a:lstStyle/>
          <a:p>
            <a:r>
              <a:rPr lang="en-US" sz="4000"/>
              <a:t>Presentation Content: Biographies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Bio of each team member (at least one page per)</a:t>
            </a:r>
          </a:p>
          <a:p>
            <a:pPr lvl="1"/>
            <a:r>
              <a:rPr lang="en-US"/>
              <a:t>Year (freshman, sophomore, etc.)</a:t>
            </a:r>
          </a:p>
          <a:p>
            <a:pPr lvl="1"/>
            <a:r>
              <a:rPr lang="en-US"/>
              <a:t>Major</a:t>
            </a:r>
          </a:p>
          <a:p>
            <a:pPr lvl="2"/>
            <a:r>
              <a:rPr lang="en-US"/>
              <a:t>If major changed during this semester, old major/new major</a:t>
            </a:r>
          </a:p>
          <a:p>
            <a:pPr lvl="1"/>
            <a:r>
              <a:rPr lang="en-US"/>
              <a:t>What you gained/learned in this course</a:t>
            </a:r>
          </a:p>
          <a:p>
            <a:pPr lvl="1"/>
            <a:r>
              <a:rPr lang="en-US"/>
              <a:t>How will this course affect you in the future</a:t>
            </a:r>
          </a:p>
          <a:p>
            <a:pPr lvl="1"/>
            <a:r>
              <a:rPr lang="en-US"/>
              <a:t>UF plans and goals</a:t>
            </a:r>
          </a:p>
          <a:p>
            <a:pPr lvl="1"/>
            <a:r>
              <a:rPr lang="en-US"/>
              <a:t>Career plans and goals</a:t>
            </a:r>
          </a:p>
          <a:p>
            <a:pPr lvl="1"/>
            <a:r>
              <a:rPr lang="en-US"/>
              <a:t>Words of wisdom to pass on to the next group of students (or your brother/sister)</a:t>
            </a:r>
          </a:p>
          <a:p>
            <a:pPr lvl="1"/>
            <a:r>
              <a:rPr lang="en-US"/>
              <a:t>Example bio on next page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Bio of Joe Mama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4876800"/>
          </a:xfrm>
        </p:spPr>
        <p:txBody>
          <a:bodyPr/>
          <a:lstStyle/>
          <a:p>
            <a:r>
              <a:rPr lang="en-US" sz="2800"/>
              <a:t>2</a:t>
            </a:r>
            <a:r>
              <a:rPr lang="en-US" sz="2800" baseline="30000"/>
              <a:t>nd</a:t>
            </a:r>
            <a:r>
              <a:rPr lang="en-US" sz="2800"/>
              <a:t> semester Freshman</a:t>
            </a:r>
          </a:p>
          <a:p>
            <a:r>
              <a:rPr lang="en-US" sz="2800"/>
              <a:t>Before this semester I was going to be a Professional Wrestling major</a:t>
            </a:r>
          </a:p>
          <a:p>
            <a:r>
              <a:rPr lang="en-US" sz="2800"/>
              <a:t>After taking this course, my major is now EE (but I’m also consider CE and ME)</a:t>
            </a:r>
          </a:p>
          <a:p>
            <a:r>
              <a:rPr lang="en-US" sz="2800"/>
              <a:t>This class has shown me that engineering can be fun! I’ve learned to use several pieces of  equipment including multimeters and oscilloscopes</a:t>
            </a:r>
          </a:p>
          <a:p>
            <a:pPr lvl="1"/>
            <a:r>
              <a:rPr lang="en-US" sz="2400"/>
              <a:t>I now have a basic understanding of circuits, signals, sound, sensors and motors</a:t>
            </a:r>
          </a:p>
          <a:p>
            <a:r>
              <a:rPr lang="en-US" sz="2800"/>
              <a:t>I will definitely get involved in some projects while at UF</a:t>
            </a:r>
          </a:p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4712 Class Template.pot">
  <a:themeElements>
    <a:clrScheme name="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33"/>
      </a:hlink>
      <a:folHlink>
        <a:srgbClr val="800000"/>
      </a:folHlink>
    </a:clrScheme>
    <a:fontScheme name="Powerpoint 4712 Class Template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2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2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Powerpoint 4712 Class Template.po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4712 Class Template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4712 Class Template.po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4712 Class Template.po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4712 Class Template.po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4712 Class Template.po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4712 Class Template.po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C:\EEL\4712\Class\Powerpoint 4712 Class Template.pot</Template>
  <TotalTime>1854</TotalTime>
  <Pages>11</Pages>
  <Words>1110</Words>
  <Application>Microsoft Office PowerPoint</Application>
  <PresentationFormat>On-screen Show (4:3)</PresentationFormat>
  <Paragraphs>145</Paragraphs>
  <Slides>17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Courier New</vt:lpstr>
      <vt:lpstr>Times New Roman</vt:lpstr>
      <vt:lpstr>Wingdings</vt:lpstr>
      <vt:lpstr>Powerpoint 4712 Class Template.pot</vt:lpstr>
      <vt:lpstr>Clip</vt:lpstr>
      <vt:lpstr>Menu</vt:lpstr>
      <vt:lpstr>Competition Description</vt:lpstr>
      <vt:lpstr>Final Competition Layout</vt:lpstr>
      <vt:lpstr>Teams and Schedule</vt:lpstr>
      <vt:lpstr>Presentation Content: Title Page</vt:lpstr>
      <vt:lpstr>Team: TermaGator Crew</vt:lpstr>
      <vt:lpstr>Presentation Content: Summary</vt:lpstr>
      <vt:lpstr>Presentation Content: Biographies</vt:lpstr>
      <vt:lpstr>Bio of Joe Mama</vt:lpstr>
      <vt:lpstr>Bio of Joe Mama (continued)</vt:lpstr>
      <vt:lpstr>Presentation Content:  Robot Story</vt:lpstr>
      <vt:lpstr>Presentation Content:  Team Conclusions</vt:lpstr>
      <vt:lpstr>Presentation</vt:lpstr>
      <vt:lpstr>PowerPoint Presentation</vt:lpstr>
      <vt:lpstr>PowerPoint Presentation (Continued)</vt:lpstr>
      <vt:lpstr>Video</vt:lpstr>
      <vt:lpstr>All About the Bling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EEL-4712 Digital Design</dc:title>
  <dc:subject>Introduction</dc:subject>
  <dc:creator>Dr. Eric M. Schwartz</dc:creator>
  <cp:keywords>Syllabus, Schedule, Digital systems, logic</cp:keywords>
  <cp:lastModifiedBy>ems</cp:lastModifiedBy>
  <cp:revision>283</cp:revision>
  <cp:lastPrinted>2015-11-09T14:06:50Z</cp:lastPrinted>
  <dcterms:created xsi:type="dcterms:W3CDTF">1997-01-06T13:12:44Z</dcterms:created>
  <dcterms:modified xsi:type="dcterms:W3CDTF">2016-04-06T14:09:56Z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ems@mil.ufl.edu</vt:lpwstr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\\Joker\www\eel4744\Classes</vt:lpwstr>
  </property>
</Properties>
</file>