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5" r:id="rId4"/>
    <p:sldId id="272" r:id="rId5"/>
    <p:sldId id="271" r:id="rId6"/>
    <p:sldId id="273" r:id="rId7"/>
    <p:sldId id="274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372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1/28/2016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1/28/2016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895600"/>
            <a:ext cx="10058400" cy="1711037"/>
          </a:xfrm>
        </p:spPr>
        <p:txBody>
          <a:bodyPr/>
          <a:lstStyle/>
          <a:p>
            <a:r>
              <a:rPr lang="en-US" dirty="0">
                <a:latin typeface="Courier Prime" panose="02000409000000000000" pitchFamily="49" charset="0"/>
              </a:rPr>
              <a:t>DAN </a:t>
            </a:r>
            <a:r>
              <a:rPr lang="en-US" dirty="0" smtClean="0">
                <a:latin typeface="Courier Prime" panose="02000409000000000000" pitchFamily="49" charset="0"/>
              </a:rPr>
              <a:t>Robot </a:t>
            </a:r>
            <a:endParaRPr dirty="0">
              <a:latin typeface="Courier Prime" panose="02000409000000000000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578928"/>
            <a:ext cx="10058400" cy="685800"/>
          </a:xfrm>
        </p:spPr>
        <p:txBody>
          <a:bodyPr/>
          <a:lstStyle/>
          <a:p>
            <a:r>
              <a:rPr lang="en-US" dirty="0">
                <a:latin typeface="Courier Prime" panose="02000409000000000000" pitchFamily="49" charset="0"/>
              </a:rPr>
              <a:t> </a:t>
            </a:r>
            <a:r>
              <a:rPr lang="en-US" dirty="0" smtClean="0">
                <a:latin typeface="Courier Prime" panose="02000409000000000000" pitchFamily="49" charset="0"/>
              </a:rPr>
              <a:t>William </a:t>
            </a:r>
            <a:r>
              <a:rPr lang="en-US" dirty="0">
                <a:latin typeface="Courier Prime" panose="02000409000000000000" pitchFamily="49" charset="0"/>
              </a:rPr>
              <a:t>Case</a:t>
            </a:r>
          </a:p>
          <a:p>
            <a:r>
              <a:rPr lang="en-US" dirty="0">
                <a:latin typeface="Courier Prime" panose="02000409000000000000" pitchFamily="49" charset="0"/>
              </a:rPr>
              <a:t> </a:t>
            </a:r>
            <a:r>
              <a:rPr lang="en-US" dirty="0" smtClean="0">
                <a:latin typeface="Courier Prime" panose="02000409000000000000" pitchFamily="49" charset="0"/>
              </a:rPr>
              <a:t>Report 1</a:t>
            </a:r>
            <a:endParaRPr dirty="0">
              <a:latin typeface="Courier Prime" panose="020004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Prime" panose="02000409000000000000" pitchFamily="49" charset="0"/>
              </a:rPr>
              <a:t>Behaviors</a:t>
            </a:r>
            <a:endParaRPr dirty="0">
              <a:latin typeface="Courier Prime" panose="02000409000000000000" pitchFamily="49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Navigate a course following the shortest path</a:t>
            </a:r>
            <a:endParaRPr dirty="0"/>
          </a:p>
          <a:p>
            <a:r>
              <a:rPr lang="en-US" dirty="0" smtClean="0"/>
              <a:t>Dynamically adjust planned path based on new information</a:t>
            </a:r>
            <a:endParaRPr dirty="0"/>
          </a:p>
          <a:p>
            <a:r>
              <a:rPr lang="en-US" dirty="0" smtClean="0"/>
              <a:t>Detect and respond to signs along the path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64" y="4241078"/>
            <a:ext cx="1099840" cy="1681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49" y="4367356"/>
            <a:ext cx="1419387" cy="1429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80" y="4241078"/>
            <a:ext cx="1099840" cy="168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urier Prime" panose="02000409000000000000" pitchFamily="49" charset="0"/>
              </a:rPr>
              <a:t>Integrated System</a:t>
            </a:r>
            <a:endParaRPr dirty="0">
              <a:latin typeface="Courier Prime" panose="02000409000000000000" pitchFamily="49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58" y="1828800"/>
            <a:ext cx="5518484" cy="4267200"/>
          </a:xfrm>
        </p:spPr>
      </p:pic>
    </p:spTree>
    <p:extLst>
      <p:ext uri="{BB962C8B-B14F-4D97-AF65-F5344CB8AC3E}">
        <p14:creationId xmlns:p14="http://schemas.microsoft.com/office/powerpoint/2010/main" val="356364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Prime" panose="02000409000000000000" pitchFamily="49" charset="0"/>
              </a:rPr>
              <a:t>Sensors</a:t>
            </a:r>
            <a:endParaRPr dirty="0">
              <a:latin typeface="Courier Prime" panose="02000409000000000000" pitchFamily="49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Ultrasonic Distance Sensors</a:t>
            </a:r>
            <a:endParaRPr dirty="0"/>
          </a:p>
          <a:p>
            <a:r>
              <a:rPr lang="en-US" dirty="0" smtClean="0"/>
              <a:t>IR Reflectance Sensors</a:t>
            </a:r>
            <a:endParaRPr dirty="0"/>
          </a:p>
          <a:p>
            <a:r>
              <a:rPr lang="en-US" dirty="0" smtClean="0"/>
              <a:t>Camera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05220"/>
            <a:ext cx="2743583" cy="169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83" y="4495799"/>
            <a:ext cx="1495634" cy="914528"/>
          </a:xfrm>
          <a:prstGeom prst="rect">
            <a:avLst/>
          </a:prstGeom>
        </p:spPr>
      </p:pic>
      <p:pic>
        <p:nvPicPr>
          <p:cNvPr id="1026" name="Picture 2" descr="OpenCV Logo with text svg versio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417" y="3733800"/>
            <a:ext cx="2251106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77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Prime" panose="02000409000000000000" pitchFamily="49" charset="0"/>
              </a:rPr>
              <a:t>Actuation</a:t>
            </a:r>
            <a:endParaRPr dirty="0">
              <a:latin typeface="Courier Prime" panose="02000409000000000000" pitchFamily="49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 Motors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697072"/>
            <a:ext cx="2514600" cy="239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0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intersecting lines</a:t>
            </a:r>
          </a:p>
          <a:p>
            <a:r>
              <a:rPr lang="en-US" dirty="0" smtClean="0"/>
              <a:t>Internally mapped as a multi-dimensional array</a:t>
            </a:r>
            <a:endParaRPr lang="en-US" dirty="0"/>
          </a:p>
        </p:txBody>
      </p:sp>
      <p:pic>
        <p:nvPicPr>
          <p:cNvPr id="2050" name="Picture 2" descr="http://www.reviewmylife.co.uk/data/2008/0715/dijkstras-grap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281" y="3162299"/>
            <a:ext cx="4857437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5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846263"/>
            <a:ext cx="5334000" cy="2743200"/>
          </a:xfrm>
        </p:spPr>
        <p:txBody>
          <a:bodyPr/>
          <a:lstStyle/>
          <a:p>
            <a:r>
              <a:rPr lang="en-US" dirty="0"/>
              <a:t>END: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dirty="0" err="1" smtClean="0"/>
              <a:t>rjmp</a:t>
            </a:r>
            <a:r>
              <a:rPr lang="en-US" dirty="0" smtClean="0"/>
              <a:t> </a:t>
            </a:r>
            <a:r>
              <a:rPr lang="en-US" dirty="0"/>
              <a:t>END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44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ustom 1">
      <a:majorFont>
        <a:latin typeface="Courier Prime"/>
        <a:ea typeface=""/>
        <a:cs typeface=""/>
      </a:majorFont>
      <a:minorFont>
        <a:latin typeface="Courier Pr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0</TotalTime>
  <Words>58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Candara</vt:lpstr>
      <vt:lpstr>Courier Prime</vt:lpstr>
      <vt:lpstr>Tech Computer 16x9</vt:lpstr>
      <vt:lpstr>DAN Robot </vt:lpstr>
      <vt:lpstr>Behaviors</vt:lpstr>
      <vt:lpstr>Integrated System</vt:lpstr>
      <vt:lpstr>Sensors</vt:lpstr>
      <vt:lpstr>Actuation</vt:lpstr>
      <vt:lpstr>Course</vt:lpstr>
      <vt:lpstr>END:    rjmp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2016-01-28T09:36:50Z</dcterms:created>
  <dcterms:modified xsi:type="dcterms:W3CDTF">2016-01-28T10:37:01Z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