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9" r:id="rId4"/>
    <p:sldId id="261" r:id="rId5"/>
    <p:sldId id="263" r:id="rId6"/>
    <p:sldId id="260" r:id="rId7"/>
    <p:sldId id="264" r:id="rId8"/>
    <p:sldId id="258"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452" autoAdjust="0"/>
  </p:normalViewPr>
  <p:slideViewPr>
    <p:cSldViewPr snapToGrid="0">
      <p:cViewPr varScale="1">
        <p:scale>
          <a:sx n="61" d="100"/>
          <a:sy n="61" d="100"/>
        </p:scale>
        <p:origin x="-99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D375B-E345-49D4-A6C6-FE0AFB65CC57}" type="datetimeFigureOut">
              <a:rPr lang="en-US" smtClean="0"/>
              <a:t>1/27/2016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2267E6-D239-4FE0-AB5A-CA6980DCC011}" type="slidenum">
              <a:rPr lang="en-US" smtClean="0"/>
              <a:t>‹#›</a:t>
            </a:fld>
            <a:endParaRPr lang="en-US"/>
          </a:p>
        </p:txBody>
      </p:sp>
    </p:spTree>
    <p:extLst>
      <p:ext uri="{BB962C8B-B14F-4D97-AF65-F5344CB8AC3E}">
        <p14:creationId xmlns:p14="http://schemas.microsoft.com/office/powerpoint/2010/main" val="172295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catastrophe? Its</a:t>
            </a:r>
            <a:r>
              <a:rPr lang="en-US" baseline="0" dirty="0" smtClean="0"/>
              <a:t> an autonomous search and destroy robot that uses vision to track and eliminate its robotic prey.</a:t>
            </a:r>
            <a:endParaRPr lang="en-US" dirty="0"/>
          </a:p>
        </p:txBody>
      </p:sp>
      <p:sp>
        <p:nvSpPr>
          <p:cNvPr id="4" name="Slide Number Placeholder 3"/>
          <p:cNvSpPr>
            <a:spLocks noGrp="1"/>
          </p:cNvSpPr>
          <p:nvPr>
            <p:ph type="sldNum" sz="quarter" idx="10"/>
          </p:nvPr>
        </p:nvSpPr>
        <p:spPr/>
        <p:txBody>
          <a:bodyPr/>
          <a:lstStyle/>
          <a:p>
            <a:fld id="{9E2267E6-D239-4FE0-AB5A-CA6980DCC011}" type="slidenum">
              <a:rPr lang="en-US" smtClean="0"/>
              <a:t>2</a:t>
            </a:fld>
            <a:endParaRPr lang="en-US"/>
          </a:p>
        </p:txBody>
      </p:sp>
    </p:spTree>
    <p:extLst>
      <p:ext uri="{BB962C8B-B14F-4D97-AF65-F5344CB8AC3E}">
        <p14:creationId xmlns:p14="http://schemas.microsoft.com/office/powerpoint/2010/main" val="331162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a:t>
            </a:r>
            <a:r>
              <a:rPr lang="en-US" baseline="0" dirty="0" smtClean="0"/>
              <a:t> put, the catastrophe has two modes: prowl and hunt. Prowl is active when it doesn’t detect any prey and it will patrol the arena looking for prey. As soon as it detects prey, it will give chase and seek to catch and disable it. </a:t>
            </a:r>
            <a:endParaRPr lang="en-US" dirty="0"/>
          </a:p>
        </p:txBody>
      </p:sp>
      <p:sp>
        <p:nvSpPr>
          <p:cNvPr id="4" name="Slide Number Placeholder 3"/>
          <p:cNvSpPr>
            <a:spLocks noGrp="1"/>
          </p:cNvSpPr>
          <p:nvPr>
            <p:ph type="sldNum" sz="quarter" idx="10"/>
          </p:nvPr>
        </p:nvSpPr>
        <p:spPr/>
        <p:txBody>
          <a:bodyPr/>
          <a:lstStyle/>
          <a:p>
            <a:fld id="{9E2267E6-D239-4FE0-AB5A-CA6980DCC011}" type="slidenum">
              <a:rPr lang="en-US" smtClean="0"/>
              <a:t>3</a:t>
            </a:fld>
            <a:endParaRPr lang="en-US"/>
          </a:p>
        </p:txBody>
      </p:sp>
    </p:spTree>
    <p:extLst>
      <p:ext uri="{BB962C8B-B14F-4D97-AF65-F5344CB8AC3E}">
        <p14:creationId xmlns:p14="http://schemas.microsoft.com/office/powerpoint/2010/main" val="302245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catastrophe will consist of three main behaviors: first, a basic obstacle avoidance system utilizing IR sensors, sonar, and whiskers with an </a:t>
            </a:r>
            <a:r>
              <a:rPr lang="en-US" baseline="0" dirty="0" err="1" smtClean="0"/>
              <a:t>arduino</a:t>
            </a:r>
            <a:r>
              <a:rPr lang="en-US" baseline="0" dirty="0" smtClean="0"/>
              <a:t>; secondly, a hunt and track system which will use a Raspberry Pi and camera to lock on and chase mice; finally, it will have a method of disabling the mice, consisting of an electromagnet and some contraption to be decided to ensnare the mouse. </a:t>
            </a:r>
            <a:endParaRPr lang="en-US" dirty="0"/>
          </a:p>
        </p:txBody>
      </p:sp>
      <p:sp>
        <p:nvSpPr>
          <p:cNvPr id="4" name="Slide Number Placeholder 3"/>
          <p:cNvSpPr>
            <a:spLocks noGrp="1"/>
          </p:cNvSpPr>
          <p:nvPr>
            <p:ph type="sldNum" sz="quarter" idx="10"/>
          </p:nvPr>
        </p:nvSpPr>
        <p:spPr/>
        <p:txBody>
          <a:bodyPr/>
          <a:lstStyle/>
          <a:p>
            <a:fld id="{9E2267E6-D239-4FE0-AB5A-CA6980DCC011}" type="slidenum">
              <a:rPr lang="en-US" smtClean="0"/>
              <a:t>4</a:t>
            </a:fld>
            <a:endParaRPr lang="en-US"/>
          </a:p>
        </p:txBody>
      </p:sp>
    </p:spTree>
    <p:extLst>
      <p:ext uri="{BB962C8B-B14F-4D97-AF65-F5344CB8AC3E}">
        <p14:creationId xmlns:p14="http://schemas.microsoft.com/office/powerpoint/2010/main" val="17688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stated, the predator will consist of an Arduino Mega, Raspberry Pi, a variety of sensors, and a snare and electromagnet which are under development</a:t>
            </a:r>
            <a:endParaRPr lang="en-US" dirty="0"/>
          </a:p>
        </p:txBody>
      </p:sp>
      <p:sp>
        <p:nvSpPr>
          <p:cNvPr id="4" name="Slide Number Placeholder 3"/>
          <p:cNvSpPr>
            <a:spLocks noGrp="1"/>
          </p:cNvSpPr>
          <p:nvPr>
            <p:ph type="sldNum" sz="quarter" idx="10"/>
          </p:nvPr>
        </p:nvSpPr>
        <p:spPr/>
        <p:txBody>
          <a:bodyPr/>
          <a:lstStyle/>
          <a:p>
            <a:fld id="{9E2267E6-D239-4FE0-AB5A-CA6980DCC011}" type="slidenum">
              <a:rPr lang="en-US" smtClean="0"/>
              <a:t>5</a:t>
            </a:fld>
            <a:endParaRPr lang="en-US"/>
          </a:p>
        </p:txBody>
      </p:sp>
    </p:spTree>
    <p:extLst>
      <p:ext uri="{BB962C8B-B14F-4D97-AF65-F5344CB8AC3E}">
        <p14:creationId xmlns:p14="http://schemas.microsoft.com/office/powerpoint/2010/main" val="176894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prey will</a:t>
            </a:r>
            <a:r>
              <a:rPr lang="en-US" baseline="0" dirty="0" smtClean="0"/>
              <a:t> be two DC motors connected to AA batteries, along with bump switches that effectively create an H-bridge and allow for the brief reversal of motors upon hitting obstacles.</a:t>
            </a:r>
            <a:endParaRPr lang="en-US" dirty="0"/>
          </a:p>
        </p:txBody>
      </p:sp>
      <p:sp>
        <p:nvSpPr>
          <p:cNvPr id="4" name="Slide Number Placeholder 3"/>
          <p:cNvSpPr>
            <a:spLocks noGrp="1"/>
          </p:cNvSpPr>
          <p:nvPr>
            <p:ph type="sldNum" sz="quarter" idx="10"/>
          </p:nvPr>
        </p:nvSpPr>
        <p:spPr/>
        <p:txBody>
          <a:bodyPr/>
          <a:lstStyle/>
          <a:p>
            <a:fld id="{9E2267E6-D239-4FE0-AB5A-CA6980DCC011}" type="slidenum">
              <a:rPr lang="en-US" smtClean="0"/>
              <a:t>6</a:t>
            </a:fld>
            <a:endParaRPr lang="en-US"/>
          </a:p>
        </p:txBody>
      </p:sp>
    </p:spTree>
    <p:extLst>
      <p:ext uri="{BB962C8B-B14F-4D97-AF65-F5344CB8AC3E}">
        <p14:creationId xmlns:p14="http://schemas.microsoft.com/office/powerpoint/2010/main" val="329591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preliminary look at what I envision the catastrophe to look like, along with</a:t>
            </a:r>
            <a:r>
              <a:rPr lang="en-US" baseline="0" dirty="0" smtClean="0"/>
              <a:t> the mice it will hunt</a:t>
            </a:r>
            <a:endParaRPr lang="en-US" dirty="0"/>
          </a:p>
        </p:txBody>
      </p:sp>
      <p:sp>
        <p:nvSpPr>
          <p:cNvPr id="4" name="Slide Number Placeholder 3"/>
          <p:cNvSpPr>
            <a:spLocks noGrp="1"/>
          </p:cNvSpPr>
          <p:nvPr>
            <p:ph type="sldNum" sz="quarter" idx="10"/>
          </p:nvPr>
        </p:nvSpPr>
        <p:spPr/>
        <p:txBody>
          <a:bodyPr/>
          <a:lstStyle/>
          <a:p>
            <a:fld id="{9E2267E6-D239-4FE0-AB5A-CA6980DCC011}" type="slidenum">
              <a:rPr lang="en-US" smtClean="0"/>
              <a:t>7</a:t>
            </a:fld>
            <a:endParaRPr lang="en-US"/>
          </a:p>
        </p:txBody>
      </p:sp>
    </p:spTree>
    <p:extLst>
      <p:ext uri="{BB962C8B-B14F-4D97-AF65-F5344CB8AC3E}">
        <p14:creationId xmlns:p14="http://schemas.microsoft.com/office/powerpoint/2010/main" val="415305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arena will be a rectangle with a few obstacles, with three robotic mice in the enclosure. The catastrophe will lock on to one of its prey and pursue it aiming to catch it, before moving on to the next mouse. Each mouse will be a different color to allow for differentiation. </a:t>
            </a:r>
            <a:endParaRPr lang="en-US" dirty="0"/>
          </a:p>
        </p:txBody>
      </p:sp>
      <p:sp>
        <p:nvSpPr>
          <p:cNvPr id="4" name="Slide Number Placeholder 3"/>
          <p:cNvSpPr>
            <a:spLocks noGrp="1"/>
          </p:cNvSpPr>
          <p:nvPr>
            <p:ph type="sldNum" sz="quarter" idx="10"/>
          </p:nvPr>
        </p:nvSpPr>
        <p:spPr/>
        <p:txBody>
          <a:bodyPr/>
          <a:lstStyle/>
          <a:p>
            <a:fld id="{9E2267E6-D239-4FE0-AB5A-CA6980DCC011}" type="slidenum">
              <a:rPr lang="en-US" smtClean="0"/>
              <a:t>8</a:t>
            </a:fld>
            <a:endParaRPr lang="en-US"/>
          </a:p>
        </p:txBody>
      </p:sp>
    </p:spTree>
    <p:extLst>
      <p:ext uri="{BB962C8B-B14F-4D97-AF65-F5344CB8AC3E}">
        <p14:creationId xmlns:p14="http://schemas.microsoft.com/office/powerpoint/2010/main" val="323115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are there any questions? </a:t>
            </a:r>
            <a:endParaRPr lang="en-US" dirty="0"/>
          </a:p>
        </p:txBody>
      </p:sp>
      <p:sp>
        <p:nvSpPr>
          <p:cNvPr id="4" name="Slide Number Placeholder 3"/>
          <p:cNvSpPr>
            <a:spLocks noGrp="1"/>
          </p:cNvSpPr>
          <p:nvPr>
            <p:ph type="sldNum" sz="quarter" idx="10"/>
          </p:nvPr>
        </p:nvSpPr>
        <p:spPr/>
        <p:txBody>
          <a:bodyPr/>
          <a:lstStyle/>
          <a:p>
            <a:fld id="{9E2267E6-D239-4FE0-AB5A-CA6980DCC011}" type="slidenum">
              <a:rPr lang="en-US" smtClean="0"/>
              <a:t>9</a:t>
            </a:fld>
            <a:endParaRPr lang="en-US"/>
          </a:p>
        </p:txBody>
      </p:sp>
    </p:spTree>
    <p:extLst>
      <p:ext uri="{BB962C8B-B14F-4D97-AF65-F5344CB8AC3E}">
        <p14:creationId xmlns:p14="http://schemas.microsoft.com/office/powerpoint/2010/main" val="373159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209003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232021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2197278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3095136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86274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2610309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3491341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1132146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317161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304820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311705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33950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176014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182731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4139822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107273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FBBB3-4DF4-412F-B1F3-BD6EBABDCDC2}" type="datetimeFigureOut">
              <a:rPr lang="en-US" smtClean="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471558-069C-468F-8EDC-61E689390EE1}" type="slidenum">
              <a:rPr lang="en-US" smtClean="0"/>
              <a:t>‹#›</a:t>
            </a:fld>
            <a:endParaRPr lang="en-US" dirty="0"/>
          </a:p>
        </p:txBody>
      </p:sp>
    </p:spTree>
    <p:extLst>
      <p:ext uri="{BB962C8B-B14F-4D97-AF65-F5344CB8AC3E}">
        <p14:creationId xmlns:p14="http://schemas.microsoft.com/office/powerpoint/2010/main" val="63824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FFBBB3-4DF4-412F-B1F3-BD6EBABDCDC2}" type="datetimeFigureOut">
              <a:rPr lang="en-US" smtClean="0"/>
              <a:t>1/27/2016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471558-069C-468F-8EDC-61E689390EE1}" type="slidenum">
              <a:rPr lang="en-US" smtClean="0"/>
              <a:t>‹#›</a:t>
            </a:fld>
            <a:endParaRPr lang="en-US" dirty="0"/>
          </a:p>
        </p:txBody>
      </p:sp>
    </p:spTree>
    <p:extLst>
      <p:ext uri="{BB962C8B-B14F-4D97-AF65-F5344CB8AC3E}">
        <p14:creationId xmlns:p14="http://schemas.microsoft.com/office/powerpoint/2010/main" val="2177620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0"/>
            <a:ext cx="8574622" cy="2616199"/>
          </a:xfrm>
        </p:spPr>
        <p:txBody>
          <a:bodyPr/>
          <a:lstStyle/>
          <a:p>
            <a:r>
              <a:rPr lang="en-US" dirty="0" smtClean="0">
                <a:latin typeface="Impact" panose="020B0806030902050204" pitchFamily="34" charset="0"/>
              </a:rPr>
              <a:t>The CATastrophe</a:t>
            </a:r>
            <a:endParaRPr lang="en-US" dirty="0">
              <a:latin typeface="Impact" panose="020B0806030902050204" pitchFamily="34" charset="0"/>
            </a:endParaRPr>
          </a:p>
        </p:txBody>
      </p:sp>
      <p:sp>
        <p:nvSpPr>
          <p:cNvPr id="3" name="Subtitle 2"/>
          <p:cNvSpPr>
            <a:spLocks noGrp="1"/>
          </p:cNvSpPr>
          <p:nvPr>
            <p:ph type="subTitle" idx="1"/>
          </p:nvPr>
        </p:nvSpPr>
        <p:spPr>
          <a:xfrm>
            <a:off x="3072715" y="2711163"/>
            <a:ext cx="8430308" cy="3648447"/>
          </a:xfrm>
        </p:spPr>
        <p:txBody>
          <a:bodyPr>
            <a:normAutofit/>
          </a:bodyPr>
          <a:lstStyle/>
          <a:p>
            <a:r>
              <a:rPr lang="en-US" dirty="0" smtClean="0">
                <a:latin typeface="Impact" panose="020B0806030902050204" pitchFamily="34" charset="0"/>
              </a:rPr>
              <a:t>by Christian Cousin</a:t>
            </a:r>
          </a:p>
          <a:p>
            <a:r>
              <a:rPr lang="en-US" dirty="0" smtClean="0">
                <a:latin typeface="Impact" panose="020B0806030902050204" pitchFamily="34" charset="0"/>
              </a:rPr>
              <a:t>Ph.D. Mechanical Engineering</a:t>
            </a:r>
            <a:endParaRPr lang="en-US" dirty="0">
              <a:latin typeface="Impact" panose="020B0806030902050204" pitchFamily="34" charset="0"/>
            </a:endParaRPr>
          </a:p>
          <a:p>
            <a:endParaRPr lang="en-US" dirty="0" smtClean="0">
              <a:latin typeface="Impact" panose="020B0806030902050204" pitchFamily="34" charset="0"/>
            </a:endParaRPr>
          </a:p>
          <a:p>
            <a:r>
              <a:rPr lang="en-US" dirty="0" smtClean="0">
                <a:latin typeface="Impact" panose="020B0806030902050204" pitchFamily="34" charset="0"/>
              </a:rPr>
              <a:t>IMDL 2016</a:t>
            </a:r>
            <a:endParaRPr lang="en-US" dirty="0">
              <a:latin typeface="Impact" panose="020B0806030902050204" pitchFamily="34" charset="0"/>
            </a:endParaRPr>
          </a:p>
          <a:p>
            <a:r>
              <a:rPr lang="en-US" dirty="0" smtClean="0">
                <a:latin typeface="Impact" panose="020B0806030902050204" pitchFamily="34" charset="0"/>
              </a:rPr>
              <a:t>TAs: Andy Gray, Jake Easterling, Ralph Leyva</a:t>
            </a:r>
          </a:p>
          <a:p>
            <a:r>
              <a:rPr lang="en-US" dirty="0" smtClean="0">
                <a:latin typeface="Impact" panose="020B0806030902050204" pitchFamily="34" charset="0"/>
              </a:rPr>
              <a:t>Instructors: Dr. Antonio Arroyo, Dr. Eric Schwartz </a:t>
            </a:r>
            <a:endParaRPr lang="en-US" dirty="0">
              <a:latin typeface="Impact" panose="020B0806030902050204" pitchFamily="34" charset="0"/>
            </a:endParaRPr>
          </a:p>
          <a:p>
            <a:r>
              <a:rPr lang="en-US" dirty="0" smtClean="0">
                <a:latin typeface="Impact" panose="020B0806030902050204" pitchFamily="34" charset="0"/>
              </a:rPr>
              <a:t> </a:t>
            </a:r>
            <a:endParaRPr lang="en-US" dirty="0">
              <a:latin typeface="Impact" panose="020B0806030902050204" pitchFamily="34" charset="0"/>
            </a:endParaRPr>
          </a:p>
        </p:txBody>
      </p:sp>
      <p:pic>
        <p:nvPicPr>
          <p:cNvPr id="5" name="Picture 2" descr="http://thumbs1.picclick.com/d/l400/pict/190686678848_/Primitive-Topper-STENCIL-Black-Cat-Face-Halloween-Fun-Party-Blo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936" y="221492"/>
            <a:ext cx="3223001" cy="322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853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757152"/>
            <a:ext cx="10018713" cy="3124201"/>
          </a:xfrm>
        </p:spPr>
        <p:txBody>
          <a:bodyPr>
            <a:normAutofit/>
          </a:bodyPr>
          <a:lstStyle/>
          <a:p>
            <a:r>
              <a:rPr lang="en-US" sz="3600" b="1" dirty="0" smtClean="0"/>
              <a:t>Search + </a:t>
            </a:r>
            <a:r>
              <a:rPr lang="en-US" sz="3600" b="1" dirty="0" smtClean="0"/>
              <a:t>Destroy</a:t>
            </a:r>
          </a:p>
          <a:p>
            <a:pPr marL="0" indent="0">
              <a:buNone/>
            </a:pPr>
            <a:r>
              <a:rPr lang="en-US" sz="3600" b="1" dirty="0"/>
              <a:t>	</a:t>
            </a:r>
            <a:r>
              <a:rPr lang="en-US" sz="3600" b="1" dirty="0" smtClean="0"/>
              <a:t>Robotic Mice</a:t>
            </a:r>
            <a:endParaRPr lang="en-US" sz="3600" b="1" dirty="0"/>
          </a:p>
        </p:txBody>
      </p:sp>
      <p:pic>
        <p:nvPicPr>
          <p:cNvPr id="5122" name="Picture 2" descr="https://img0.etsystatic.com/000/0/5245158/il_fullxfull.974026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0026" y="2331098"/>
            <a:ext cx="4738379" cy="40558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452973" y="302280"/>
            <a:ext cx="2612027" cy="523220"/>
          </a:xfrm>
          <a:prstGeom prst="rect">
            <a:avLst/>
          </a:prstGeom>
        </p:spPr>
        <p:txBody>
          <a:bodyPr wrap="square">
            <a:spAutoFit/>
          </a:bodyPr>
          <a:lstStyle/>
          <a:p>
            <a:r>
              <a:rPr lang="en-US" sz="2800" dirty="0" smtClean="0">
                <a:latin typeface="Impact" panose="020B0806030902050204" pitchFamily="34" charset="0"/>
              </a:rPr>
              <a:t>The CATastrophe</a:t>
            </a:r>
            <a:endParaRPr lang="en-US" sz="2800" dirty="0"/>
          </a:p>
        </p:txBody>
      </p:sp>
      <p:cxnSp>
        <p:nvCxnSpPr>
          <p:cNvPr id="8" name="Straight Connector 7"/>
          <p:cNvCxnSpPr/>
          <p:nvPr/>
        </p:nvCxnSpPr>
        <p:spPr>
          <a:xfrm flipH="1">
            <a:off x="4721290" y="825500"/>
            <a:ext cx="73525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636711" y="838200"/>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latin typeface="Impact" panose="020B0806030902050204" pitchFamily="34" charset="0"/>
              </a:rPr>
              <a:t>MISSION</a:t>
            </a:r>
            <a:endParaRPr lang="en-US" sz="4800" dirty="0">
              <a:latin typeface="Impact" panose="020B0806030902050204" pitchFamily="34" charset="0"/>
            </a:endParaRPr>
          </a:p>
        </p:txBody>
      </p:sp>
      <p:pic>
        <p:nvPicPr>
          <p:cNvPr id="13" name="Picture 4" descr="http://www.clipartqueen.com/image-files/cat-with-long-tail-silhouet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2073" y="51901"/>
            <a:ext cx="662981" cy="7182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cons.iconarchive.com/icons/iconsmind/outline/512/Target-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668" y="2112192"/>
            <a:ext cx="4078083" cy="4078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humbs1.picclick.com/d/l400/pict/190686678848_/Primitive-Topper-STENCIL-Black-Cat-Face-Halloween-Fun-Party-Block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936" y="221492"/>
            <a:ext cx="3223001" cy="322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67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3077306"/>
            <a:ext cx="10018713" cy="3124201"/>
          </a:xfrm>
        </p:spPr>
        <p:txBody>
          <a:bodyPr>
            <a:normAutofit lnSpcReduction="10000"/>
          </a:bodyPr>
          <a:lstStyle/>
          <a:p>
            <a:r>
              <a:rPr lang="en-US" sz="2800" b="1" dirty="0" smtClean="0"/>
              <a:t>Stage </a:t>
            </a:r>
            <a:r>
              <a:rPr lang="en-US" sz="2800" b="1" dirty="0" smtClean="0"/>
              <a:t>1: Prowl – Slowly </a:t>
            </a:r>
            <a:r>
              <a:rPr lang="en-US" sz="2800" b="1" dirty="0" smtClean="0"/>
              <a:t>patrols </a:t>
            </a:r>
            <a:r>
              <a:rPr lang="en-US" sz="2800" b="1" dirty="0" smtClean="0"/>
              <a:t>with basic obstacle avoidance</a:t>
            </a:r>
          </a:p>
          <a:p>
            <a:pPr lvl="1"/>
            <a:endParaRPr lang="en-US" b="1" dirty="0" smtClean="0"/>
          </a:p>
          <a:p>
            <a:r>
              <a:rPr lang="en-US" sz="2800" b="1" dirty="0" smtClean="0"/>
              <a:t>Stage </a:t>
            </a:r>
            <a:r>
              <a:rPr lang="en-US" sz="2800" b="1" dirty="0" smtClean="0"/>
              <a:t>2: Hunt – </a:t>
            </a:r>
            <a:r>
              <a:rPr lang="en-US" sz="2800" b="1" dirty="0" smtClean="0"/>
              <a:t>Detects </a:t>
            </a:r>
            <a:r>
              <a:rPr lang="en-US" sz="2800" b="1" dirty="0" smtClean="0"/>
              <a:t>prey and </a:t>
            </a:r>
            <a:r>
              <a:rPr lang="en-US" sz="2800" b="1" dirty="0" smtClean="0"/>
              <a:t>pounces </a:t>
            </a:r>
            <a:r>
              <a:rPr lang="en-US" sz="2800" b="1" dirty="0" smtClean="0"/>
              <a:t>into </a:t>
            </a:r>
            <a:r>
              <a:rPr lang="en-US" sz="2800" b="1" dirty="0" smtClean="0"/>
              <a:t>action</a:t>
            </a:r>
          </a:p>
          <a:p>
            <a:endParaRPr lang="en-US" sz="2800" b="1" dirty="0"/>
          </a:p>
          <a:p>
            <a:r>
              <a:rPr lang="en-US" sz="2800" b="1" dirty="0" smtClean="0"/>
              <a:t>Stage 3: Capture – Ensnares mouse and zaps with   </a:t>
            </a:r>
          </a:p>
          <a:p>
            <a:pPr marL="0" indent="0">
              <a:buNone/>
            </a:pPr>
            <a:r>
              <a:rPr lang="en-US" sz="2800" b="1" dirty="0"/>
              <a:t> </a:t>
            </a:r>
            <a:r>
              <a:rPr lang="en-US" sz="2800" b="1" dirty="0" smtClean="0"/>
              <a:t>                                          </a:t>
            </a:r>
            <a:r>
              <a:rPr lang="en-US" sz="2800" b="1" dirty="0" smtClean="0"/>
              <a:t>electromagnet</a:t>
            </a:r>
            <a:endParaRPr lang="en-US" sz="2800" b="1" dirty="0"/>
          </a:p>
        </p:txBody>
      </p:sp>
      <p:sp>
        <p:nvSpPr>
          <p:cNvPr id="6" name="Rectangle 5"/>
          <p:cNvSpPr/>
          <p:nvPr/>
        </p:nvSpPr>
        <p:spPr>
          <a:xfrm>
            <a:off x="9452973" y="302280"/>
            <a:ext cx="2612027" cy="523220"/>
          </a:xfrm>
          <a:prstGeom prst="rect">
            <a:avLst/>
          </a:prstGeom>
        </p:spPr>
        <p:txBody>
          <a:bodyPr wrap="square">
            <a:spAutoFit/>
          </a:bodyPr>
          <a:lstStyle/>
          <a:p>
            <a:r>
              <a:rPr lang="en-US" sz="2800" dirty="0" smtClean="0">
                <a:latin typeface="Impact" panose="020B0806030902050204" pitchFamily="34" charset="0"/>
              </a:rPr>
              <a:t>The CATastrophe</a:t>
            </a:r>
            <a:endParaRPr lang="en-US" sz="2800" dirty="0"/>
          </a:p>
        </p:txBody>
      </p:sp>
      <p:cxnSp>
        <p:nvCxnSpPr>
          <p:cNvPr id="7" name="Straight Connector 6"/>
          <p:cNvCxnSpPr/>
          <p:nvPr/>
        </p:nvCxnSpPr>
        <p:spPr>
          <a:xfrm flipH="1">
            <a:off x="4721290" y="825500"/>
            <a:ext cx="73525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636711" y="838200"/>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latin typeface="Impact" panose="020B0806030902050204" pitchFamily="34" charset="0"/>
              </a:rPr>
              <a:t>PLAN OF ATTACK</a:t>
            </a:r>
            <a:endParaRPr lang="en-US" sz="4800" dirty="0">
              <a:latin typeface="Impact" panose="020B0806030902050204" pitchFamily="34" charset="0"/>
            </a:endParaRPr>
          </a:p>
        </p:txBody>
      </p:sp>
      <p:pic>
        <p:nvPicPr>
          <p:cNvPr id="10" name="Picture 4" descr="http://www.clipartqueen.com/image-files/cat-with-long-tail-silhouet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2073" y="51901"/>
            <a:ext cx="662981" cy="7182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thumbs1.picclick.com/d/l400/pict/190686678848_/Primitive-Topper-STENCIL-Black-Cat-Face-Halloween-Fun-Party-Bloc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4936" y="221492"/>
            <a:ext cx="3223001" cy="3223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orig10.deviantart.net/173c/f/2014/077/1/4/cat_silhouette_by_clipartcotttage-d7aoos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0991" y="5172504"/>
            <a:ext cx="2381628" cy="163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994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3284376"/>
            <a:ext cx="10018713" cy="3573624"/>
          </a:xfrm>
        </p:spPr>
        <p:txBody>
          <a:bodyPr>
            <a:normAutofit fontScale="77500" lnSpcReduction="20000"/>
          </a:bodyPr>
          <a:lstStyle/>
          <a:p>
            <a:r>
              <a:rPr lang="en-US" sz="2800" b="1" dirty="0" smtClean="0"/>
              <a:t>Prowl: </a:t>
            </a:r>
            <a:r>
              <a:rPr lang="en-US" sz="2800" b="1" dirty="0" smtClean="0"/>
              <a:t>Arduino Mega, IR x 2, Sonar x 2, Whiskers </a:t>
            </a:r>
          </a:p>
          <a:p>
            <a:endParaRPr lang="en-US" sz="2800" b="1" dirty="0" smtClean="0"/>
          </a:p>
          <a:p>
            <a:r>
              <a:rPr lang="en-US" sz="2800" b="1" dirty="0" smtClean="0"/>
              <a:t>Hunt: </a:t>
            </a:r>
            <a:r>
              <a:rPr lang="en-US" sz="2800" b="1" dirty="0" smtClean="0"/>
              <a:t>Raspberry Pi, Pi Cam</a:t>
            </a:r>
          </a:p>
          <a:p>
            <a:endParaRPr lang="en-US" sz="2800" b="1" dirty="0" smtClean="0"/>
          </a:p>
          <a:p>
            <a:r>
              <a:rPr lang="en-US" sz="2800" b="1" dirty="0" smtClean="0"/>
              <a:t>Capture: </a:t>
            </a:r>
            <a:r>
              <a:rPr lang="en-US" sz="2800" b="1" dirty="0" smtClean="0"/>
              <a:t>Mechanical Snare, Electromagnet</a:t>
            </a:r>
          </a:p>
          <a:p>
            <a:pPr lvl="1"/>
            <a:r>
              <a:rPr lang="en-US" b="1" dirty="0" smtClean="0"/>
              <a:t>Opt 1: Snare with electromagnet on arm</a:t>
            </a:r>
          </a:p>
          <a:p>
            <a:pPr lvl="1"/>
            <a:r>
              <a:rPr lang="en-US" b="1" dirty="0" smtClean="0"/>
              <a:t>Opt 2: Corral and snare with electromagnet</a:t>
            </a:r>
          </a:p>
          <a:p>
            <a:pPr lvl="1"/>
            <a:r>
              <a:rPr lang="en-US" b="1" dirty="0" smtClean="0"/>
              <a:t>Opt 3: Conveyor belt into cat and deactivate with electromagnet</a:t>
            </a:r>
          </a:p>
          <a:p>
            <a:pPr marL="0" indent="0">
              <a:buNone/>
            </a:pPr>
            <a:r>
              <a:rPr lang="en-US" sz="2800" b="1" dirty="0" smtClean="0"/>
              <a:t>	</a:t>
            </a:r>
            <a:endParaRPr lang="en-US" sz="2800" b="1" dirty="0"/>
          </a:p>
        </p:txBody>
      </p:sp>
      <p:pic>
        <p:nvPicPr>
          <p:cNvPr id="5" name="Picture 2" descr="http://thumbs1.picclick.com/d/l400/pict/190686678848_/Primitive-Topper-STENCIL-Black-Cat-Face-Halloween-Fun-Party-Blo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936" y="221492"/>
            <a:ext cx="3223001" cy="3223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452973" y="302280"/>
            <a:ext cx="2612027" cy="523220"/>
          </a:xfrm>
          <a:prstGeom prst="rect">
            <a:avLst/>
          </a:prstGeom>
        </p:spPr>
        <p:txBody>
          <a:bodyPr wrap="square">
            <a:spAutoFit/>
          </a:bodyPr>
          <a:lstStyle/>
          <a:p>
            <a:r>
              <a:rPr lang="en-US" sz="2800" dirty="0" smtClean="0">
                <a:latin typeface="Impact" panose="020B0806030902050204" pitchFamily="34" charset="0"/>
              </a:rPr>
              <a:t>The CATastrophe</a:t>
            </a:r>
            <a:endParaRPr lang="en-US" sz="2800" dirty="0"/>
          </a:p>
        </p:txBody>
      </p:sp>
      <p:cxnSp>
        <p:nvCxnSpPr>
          <p:cNvPr id="7" name="Straight Connector 6"/>
          <p:cNvCxnSpPr/>
          <p:nvPr/>
        </p:nvCxnSpPr>
        <p:spPr>
          <a:xfrm flipH="1">
            <a:off x="4721290" y="825500"/>
            <a:ext cx="73525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636711" y="838200"/>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latin typeface="Impact" panose="020B0806030902050204" pitchFamily="34" charset="0"/>
              </a:rPr>
              <a:t>BEHAVIORS</a:t>
            </a:r>
            <a:endParaRPr lang="en-US" sz="4800" dirty="0">
              <a:latin typeface="Impact" panose="020B0806030902050204" pitchFamily="34" charset="0"/>
            </a:endParaRPr>
          </a:p>
        </p:txBody>
      </p:sp>
      <p:pic>
        <p:nvPicPr>
          <p:cNvPr id="6146" name="Picture 2" descr="http://www.acclaimclipart.com/free_clipart_images/silhouette_of_a_cat_playing_with_a_butterfly_0071-1002-1223-4667_SM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7825" y="4045663"/>
            <a:ext cx="28575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clipartqueen.com/image-files/cat-with-long-tail-silhouet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92073" y="51901"/>
            <a:ext cx="662981" cy="71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037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52973" y="302280"/>
            <a:ext cx="2612027" cy="523220"/>
          </a:xfrm>
          <a:prstGeom prst="rect">
            <a:avLst/>
          </a:prstGeom>
        </p:spPr>
        <p:txBody>
          <a:bodyPr wrap="square">
            <a:spAutoFit/>
          </a:bodyPr>
          <a:lstStyle/>
          <a:p>
            <a:r>
              <a:rPr lang="en-US" sz="2800" dirty="0" smtClean="0">
                <a:latin typeface="Impact" panose="020B0806030902050204" pitchFamily="34" charset="0"/>
              </a:rPr>
              <a:t>The CATastrophe</a:t>
            </a:r>
            <a:endParaRPr lang="en-US" sz="2800" dirty="0"/>
          </a:p>
        </p:txBody>
      </p:sp>
      <p:cxnSp>
        <p:nvCxnSpPr>
          <p:cNvPr id="7" name="Straight Connector 6"/>
          <p:cNvCxnSpPr/>
          <p:nvPr/>
        </p:nvCxnSpPr>
        <p:spPr>
          <a:xfrm flipH="1">
            <a:off x="4721290" y="825500"/>
            <a:ext cx="73525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636711" y="838200"/>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latin typeface="Impact" panose="020B0806030902050204" pitchFamily="34" charset="0"/>
              </a:rPr>
              <a:t>SYSTEM HARDWARE</a:t>
            </a:r>
            <a:endParaRPr lang="en-US" sz="4800" dirty="0">
              <a:latin typeface="Impact" panose="020B0806030902050204" pitchFamily="34" charset="0"/>
            </a:endParaRPr>
          </a:p>
        </p:txBody>
      </p:sp>
      <p:pic>
        <p:nvPicPr>
          <p:cNvPr id="7172" name="Picture 4" descr="http://blog.smalleycreative.com/wp-content/uploads/2015/11/RASPBERRY_PI_2_B_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4249" y="4304006"/>
            <a:ext cx="3109072" cy="210876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forum.arduino.cc/index.php?action=dlattach;topic=288294.0;attach=1072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342" y="4326612"/>
            <a:ext cx="3497977" cy="233198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cdn.sparkfun.com/assets/parts/1/8/4/0024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4087" y="2823655"/>
            <a:ext cx="1724417" cy="172441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letsmakerobots.com/files/field_primary_image/HC-SR04-l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8891" y="2428385"/>
            <a:ext cx="1823312" cy="139429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www.robotshop.com/media/catalog/product/cache/7/image/800x800/9df78eab33525d08d6e5fb8d27136e95/p/o/pololu-12v-1721-gear-motor-encoder-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755606">
            <a:off x="9717942" y="3701749"/>
            <a:ext cx="1839588" cy="1839588"/>
          </a:xfrm>
          <a:prstGeom prst="rect">
            <a:avLst/>
          </a:prstGeom>
          <a:noFill/>
          <a:extLst>
            <a:ext uri="{909E8E84-426E-40DD-AFC4-6F175D3DCCD1}">
              <a14:hiddenFill xmlns:a14="http://schemas.microsoft.com/office/drawing/2010/main">
                <a:solidFill>
                  <a:srgbClr val="FFFFFF"/>
                </a:solidFill>
              </a14:hiddenFill>
            </a:ext>
          </a:extLst>
        </p:spPr>
      </p:pic>
      <p:sp>
        <p:nvSpPr>
          <p:cNvPr id="2" name="Left-Right Arrow 1"/>
          <p:cNvSpPr/>
          <p:nvPr/>
        </p:nvSpPr>
        <p:spPr>
          <a:xfrm rot="18713411">
            <a:off x="7265595" y="4033398"/>
            <a:ext cx="737436" cy="26462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Left-Right Arrow 15"/>
          <p:cNvSpPr/>
          <p:nvPr/>
        </p:nvSpPr>
        <p:spPr>
          <a:xfrm rot="18713411">
            <a:off x="8039765" y="4396225"/>
            <a:ext cx="718176" cy="26462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Left-Right Arrow 17"/>
          <p:cNvSpPr/>
          <p:nvPr/>
        </p:nvSpPr>
        <p:spPr>
          <a:xfrm>
            <a:off x="5673254" y="5492604"/>
            <a:ext cx="718176" cy="26462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182" name="Picture 14" descr="http://ecx.images-amazon.com/images/I/415%2Be7G2mGL._SY355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769" y="3167480"/>
            <a:ext cx="1814957" cy="1814957"/>
          </a:xfrm>
          <a:prstGeom prst="rect">
            <a:avLst/>
          </a:prstGeom>
          <a:noFill/>
          <a:extLst>
            <a:ext uri="{909E8E84-426E-40DD-AFC4-6F175D3DCCD1}">
              <a14:hiddenFill xmlns:a14="http://schemas.microsoft.com/office/drawing/2010/main">
                <a:solidFill>
                  <a:srgbClr val="FFFFFF"/>
                </a:solidFill>
              </a14:hiddenFill>
            </a:ext>
          </a:extLst>
        </p:spPr>
      </p:pic>
      <p:sp>
        <p:nvSpPr>
          <p:cNvPr id="20" name="Left-Right Arrow 19"/>
          <p:cNvSpPr/>
          <p:nvPr/>
        </p:nvSpPr>
        <p:spPr>
          <a:xfrm rot="2224199">
            <a:off x="2619846" y="4562697"/>
            <a:ext cx="718176" cy="26462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Left-Right Arrow 20"/>
          <p:cNvSpPr/>
          <p:nvPr/>
        </p:nvSpPr>
        <p:spPr>
          <a:xfrm rot="18713411">
            <a:off x="8851575" y="4791357"/>
            <a:ext cx="718176" cy="26462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p:cNvGrpSpPr/>
          <p:nvPr/>
        </p:nvGrpSpPr>
        <p:grpSpPr>
          <a:xfrm>
            <a:off x="4570647" y="2503720"/>
            <a:ext cx="1784026" cy="1205502"/>
            <a:chOff x="4740969" y="2669555"/>
            <a:chExt cx="1784026" cy="1205502"/>
          </a:xfrm>
        </p:grpSpPr>
        <p:sp>
          <p:nvSpPr>
            <p:cNvPr id="3" name="Rounded Rectangle 2"/>
            <p:cNvSpPr/>
            <p:nvPr/>
          </p:nvSpPr>
          <p:spPr>
            <a:xfrm>
              <a:off x="4812225" y="2669555"/>
              <a:ext cx="1641589" cy="1205502"/>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4740969" y="2786377"/>
              <a:ext cx="1784026" cy="923330"/>
            </a:xfrm>
            <a:prstGeom prst="rect">
              <a:avLst/>
            </a:prstGeom>
            <a:noFill/>
          </p:spPr>
          <p:txBody>
            <a:bodyPr wrap="square" rtlCol="0">
              <a:spAutoFit/>
            </a:bodyPr>
            <a:lstStyle/>
            <a:p>
              <a:pPr algn="ctr"/>
              <a:r>
                <a:rPr lang="en-US" b="1" dirty="0" smtClean="0"/>
                <a:t>Snare</a:t>
              </a:r>
            </a:p>
            <a:p>
              <a:pPr algn="ctr"/>
              <a:r>
                <a:rPr lang="en-US" b="1" dirty="0" smtClean="0"/>
                <a:t>+</a:t>
              </a:r>
            </a:p>
            <a:p>
              <a:pPr algn="ctr"/>
              <a:r>
                <a:rPr lang="en-US" b="1" dirty="0" smtClean="0"/>
                <a:t>Electromagnet</a:t>
              </a:r>
              <a:endParaRPr lang="en-US" b="1" dirty="0"/>
            </a:p>
          </p:txBody>
        </p:sp>
      </p:grpSp>
      <p:sp>
        <p:nvSpPr>
          <p:cNvPr id="27" name="Left-Right Arrow 26"/>
          <p:cNvSpPr/>
          <p:nvPr/>
        </p:nvSpPr>
        <p:spPr>
          <a:xfrm rot="7609493">
            <a:off x="5053502" y="3940363"/>
            <a:ext cx="718176" cy="264623"/>
          </a:xfrm>
          <a:prstGeom prst="leftRightArrow">
            <a:avLst/>
          </a:prstGeom>
          <a:gradFill>
            <a:gsLst>
              <a:gs pos="0">
                <a:schemeClr val="tx1"/>
              </a:gs>
              <a:gs pos="74000">
                <a:srgbClr val="0070C0"/>
              </a:gs>
              <a:gs pos="83000">
                <a:srgbClr val="0070C0"/>
              </a:gs>
              <a:gs pos="100000">
                <a:srgbClr val="0070C0"/>
              </a:gs>
            </a:gsLst>
            <a:lin ang="54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Left-Right Arrow 28"/>
          <p:cNvSpPr/>
          <p:nvPr/>
        </p:nvSpPr>
        <p:spPr>
          <a:xfrm rot="2794910">
            <a:off x="5642832" y="4125262"/>
            <a:ext cx="1262598" cy="264623"/>
          </a:xfrm>
          <a:prstGeom prst="leftRightArrow">
            <a:avLst/>
          </a:prstGeom>
          <a:gradFill>
            <a:gsLst>
              <a:gs pos="0">
                <a:schemeClr val="tx1"/>
              </a:gs>
              <a:gs pos="74000">
                <a:srgbClr val="0070C0"/>
              </a:gs>
              <a:gs pos="83000">
                <a:srgbClr val="0070C0"/>
              </a:gs>
              <a:gs pos="100000">
                <a:srgbClr val="0070C0"/>
              </a:gs>
            </a:gsLst>
            <a:lin ang="54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0" name="Picture 4" descr="http://www.clipartqueen.com/image-files/cat-with-long-tail-silhouett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92073" y="51901"/>
            <a:ext cx="662981" cy="7182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thumbs1.picclick.com/d/l400/pict/190686678848_/Primitive-Topper-STENCIL-Black-Cat-Face-Halloween-Fun-Party-Block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4936" y="221492"/>
            <a:ext cx="3223001" cy="322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849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52973" y="302280"/>
            <a:ext cx="2612027" cy="523220"/>
          </a:xfrm>
          <a:prstGeom prst="rect">
            <a:avLst/>
          </a:prstGeom>
        </p:spPr>
        <p:txBody>
          <a:bodyPr wrap="square">
            <a:spAutoFit/>
          </a:bodyPr>
          <a:lstStyle/>
          <a:p>
            <a:r>
              <a:rPr lang="en-US" sz="2800" dirty="0" smtClean="0">
                <a:latin typeface="Impact" panose="020B0806030902050204" pitchFamily="34" charset="0"/>
              </a:rPr>
              <a:t>The CATastrophe</a:t>
            </a:r>
            <a:endParaRPr lang="en-US" sz="2800" dirty="0"/>
          </a:p>
        </p:txBody>
      </p:sp>
      <p:cxnSp>
        <p:nvCxnSpPr>
          <p:cNvPr id="7" name="Straight Connector 6"/>
          <p:cNvCxnSpPr/>
          <p:nvPr/>
        </p:nvCxnSpPr>
        <p:spPr>
          <a:xfrm flipH="1">
            <a:off x="4721290" y="825500"/>
            <a:ext cx="73525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http://www.solarbotics.net/bestiary/pix/2410_poppers/2410_BeetleB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244" y="1361906"/>
            <a:ext cx="4698523" cy="469852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636711" y="838200"/>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latin typeface="Impact" panose="020B0806030902050204" pitchFamily="34" charset="0"/>
              </a:rPr>
              <a:t>THE PREY</a:t>
            </a:r>
            <a:endParaRPr lang="en-US" sz="4800" dirty="0">
              <a:latin typeface="Impact" panose="020B0806030902050204" pitchFamily="34" charset="0"/>
            </a:endParaRPr>
          </a:p>
        </p:txBody>
      </p:sp>
      <p:pic>
        <p:nvPicPr>
          <p:cNvPr id="11" name="Picture 4" descr="http://www.clipartqueen.com/image-files/cat-with-long-tail-silhouet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2073" y="51901"/>
            <a:ext cx="662981" cy="7182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humbs1.picclick.com/d/l400/pict/190686678848_/Primitive-Topper-STENCIL-Black-Cat-Face-Halloween-Fun-Party-Block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936" y="221492"/>
            <a:ext cx="3223001" cy="32230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istockimg.com/file_thumbview_approve/66052605/5/stock-illustration-66052605-cat-silhouette.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50506" y="2831431"/>
            <a:ext cx="5778171" cy="577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080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52973" y="302280"/>
            <a:ext cx="2612027" cy="523220"/>
          </a:xfrm>
          <a:prstGeom prst="rect">
            <a:avLst/>
          </a:prstGeom>
        </p:spPr>
        <p:txBody>
          <a:bodyPr wrap="square">
            <a:spAutoFit/>
          </a:bodyPr>
          <a:lstStyle/>
          <a:p>
            <a:r>
              <a:rPr lang="en-US" sz="2800" dirty="0" smtClean="0">
                <a:latin typeface="Impact" panose="020B0806030902050204" pitchFamily="34" charset="0"/>
              </a:rPr>
              <a:t>The CATastrophe</a:t>
            </a:r>
            <a:endParaRPr lang="en-US" sz="2800" dirty="0"/>
          </a:p>
        </p:txBody>
      </p:sp>
      <p:cxnSp>
        <p:nvCxnSpPr>
          <p:cNvPr id="7" name="Straight Connector 6"/>
          <p:cNvCxnSpPr/>
          <p:nvPr/>
        </p:nvCxnSpPr>
        <p:spPr>
          <a:xfrm flipH="1">
            <a:off x="4721290" y="825500"/>
            <a:ext cx="73525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636711" y="838200"/>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latin typeface="Impact" panose="020B0806030902050204" pitchFamily="34" charset="0"/>
              </a:rPr>
              <a:t>THE PREDATOR</a:t>
            </a:r>
            <a:endParaRPr lang="en-US" sz="4800" dirty="0">
              <a:latin typeface="Impact" panose="020B0806030902050204" pitchFamily="34" charset="0"/>
            </a:endParaRPr>
          </a:p>
        </p:txBody>
      </p:sp>
      <p:pic>
        <p:nvPicPr>
          <p:cNvPr id="19" name="Picture 4" descr="http://www.clipartqueen.com/image-files/cat-with-long-tail-silhouet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2073" y="51901"/>
            <a:ext cx="662981" cy="7182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68502" y1="78098" x2="69457" y2="77929"/>
                        <a14:foregroundMark x1="72540" y1="81324" x2="70264" y2="71477"/>
                        <a14:foregroundMark x1="79515" y1="84380" x2="84361" y2="86418"/>
                        <a14:foregroundMark x1="84581" y1="86418" x2="85242" y2="83192"/>
                        <a14:foregroundMark x1="79148" y1="85569" x2="78634" y2="81664"/>
                        <a14:foregroundMark x1="79736" y1="79796" x2="78634" y2="82513"/>
                        <a14:foregroundMark x1="79442" y1="66044" x2="75330" y2="65705"/>
                        <a14:foregroundMark x1="75330" y1="59083" x2="76725" y2="55518"/>
                        <a14:foregroundMark x1="66887" y1="75382" x2="68282" y2="71817"/>
                        <a14:foregroundMark x1="47430" y1="16469" x2="47944" y2="14092"/>
                        <a14:foregroundMark x1="48311" y1="17997" x2="48752" y2="14771"/>
                        <a14:foregroundMark x1="48532" y1="15450" x2="47137" y2="12903"/>
                        <a14:backgroundMark x1="37298" y1="59762" x2="38546" y2="58234"/>
                        <a14:backgroundMark x1="41703" y1="60102" x2="41189" y2="59762"/>
                      </a14:backgroundRemoval>
                    </a14:imgEffect>
                  </a14:imgLayer>
                </a14:imgProps>
              </a:ext>
              <a:ext uri="{28A0092B-C50C-407E-A947-70E740481C1C}">
                <a14:useLocalDpi xmlns:a14="http://schemas.microsoft.com/office/drawing/2010/main" val="0"/>
              </a:ext>
            </a:extLst>
          </a:blip>
          <a:srcRect/>
          <a:stretch>
            <a:fillRect/>
          </a:stretch>
        </p:blipFill>
        <p:spPr bwMode="auto">
          <a:xfrm>
            <a:off x="1438175" y="1891091"/>
            <a:ext cx="11485451" cy="496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thumbs1.picclick.com/d/l400/pict/190686678848_/Primitive-Topper-STENCIL-Black-Cat-Face-Halloween-Fun-Party-Block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936" y="221492"/>
            <a:ext cx="3223001" cy="322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238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nt Arrow 7"/>
          <p:cNvSpPr/>
          <p:nvPr/>
        </p:nvSpPr>
        <p:spPr>
          <a:xfrm rot="10800000">
            <a:off x="6619672" y="5598236"/>
            <a:ext cx="554692" cy="591415"/>
          </a:xfrm>
          <a:prstGeom prst="ben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 descr="http://icons.iconarchive.com/icons/iconsmind/outline/512/Target-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223" y="4729769"/>
            <a:ext cx="1038517" cy="10385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78693" y="2733392"/>
            <a:ext cx="6783356" cy="354611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clipartqueen.com/image-files/mouse-clipart-silhouet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527" y="3318109"/>
            <a:ext cx="730897" cy="5738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4.bp.blogspot.com/-hx8c7j1vZyM/UDxrNEQeIoI/AAAAAAAACCM/iRH4WUCtXbY/s1600/CAT.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4249" y="3095774"/>
            <a:ext cx="708860" cy="14598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clipartqueen.com/image-files/mouse-clipart-silhouet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0137" y="4887060"/>
            <a:ext cx="730897" cy="5738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lipartqueen.com/image-files/mouse-clipart-silhouet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979" y="4962114"/>
            <a:ext cx="730897" cy="573828"/>
          </a:xfrm>
          <a:prstGeom prst="rect">
            <a:avLst/>
          </a:prstGeom>
          <a:noFill/>
        </p:spPr>
      </p:pic>
      <p:sp>
        <p:nvSpPr>
          <p:cNvPr id="7" name="Rectangle 6"/>
          <p:cNvSpPr/>
          <p:nvPr/>
        </p:nvSpPr>
        <p:spPr>
          <a:xfrm>
            <a:off x="8143834" y="3359007"/>
            <a:ext cx="83975" cy="492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9356975" y="4839147"/>
            <a:ext cx="83975" cy="492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rot="10800000">
            <a:off x="5848121" y="5448189"/>
            <a:ext cx="532931" cy="839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1" name="Straight Connector 10"/>
          <p:cNvCxnSpPr/>
          <p:nvPr/>
        </p:nvCxnSpPr>
        <p:spPr>
          <a:xfrm>
            <a:off x="5971593" y="3517494"/>
            <a:ext cx="2032319" cy="1908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5971593" y="3530964"/>
            <a:ext cx="3293705" cy="1409787"/>
          </a:xfrm>
          <a:prstGeom prst="line">
            <a:avLst/>
          </a:prstGeom>
          <a:ln>
            <a:prstDash val="sysDash"/>
          </a:ln>
          <a:effectLst/>
        </p:spPr>
        <p:style>
          <a:lnRef idx="3">
            <a:schemeClr val="dk1"/>
          </a:lnRef>
          <a:fillRef idx="0">
            <a:schemeClr val="dk1"/>
          </a:fillRef>
          <a:effectRef idx="2">
            <a:schemeClr val="dk1"/>
          </a:effectRef>
          <a:fontRef idx="minor">
            <a:schemeClr val="tx1"/>
          </a:fontRef>
        </p:style>
      </p:cxnSp>
      <p:cxnSp>
        <p:nvCxnSpPr>
          <p:cNvPr id="18" name="Straight Connector 17"/>
          <p:cNvCxnSpPr>
            <a:endCxn id="25" idx="1"/>
          </p:cNvCxnSpPr>
          <p:nvPr/>
        </p:nvCxnSpPr>
        <p:spPr>
          <a:xfrm>
            <a:off x="5971592" y="3524321"/>
            <a:ext cx="1084057" cy="1649653"/>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1" name="Rectangle 20"/>
          <p:cNvSpPr/>
          <p:nvPr/>
        </p:nvSpPr>
        <p:spPr>
          <a:xfrm>
            <a:off x="9452973" y="302280"/>
            <a:ext cx="2612027" cy="523220"/>
          </a:xfrm>
          <a:prstGeom prst="rect">
            <a:avLst/>
          </a:prstGeom>
        </p:spPr>
        <p:txBody>
          <a:bodyPr wrap="square">
            <a:spAutoFit/>
          </a:bodyPr>
          <a:lstStyle/>
          <a:p>
            <a:r>
              <a:rPr lang="en-US" sz="2800" dirty="0" smtClean="0">
                <a:latin typeface="Impact" panose="020B0806030902050204" pitchFamily="34" charset="0"/>
              </a:rPr>
              <a:t>The CATastrophe</a:t>
            </a:r>
            <a:endParaRPr lang="en-US" sz="2800" dirty="0"/>
          </a:p>
        </p:txBody>
      </p:sp>
      <p:cxnSp>
        <p:nvCxnSpPr>
          <p:cNvPr id="22" name="Straight Connector 21"/>
          <p:cNvCxnSpPr/>
          <p:nvPr/>
        </p:nvCxnSpPr>
        <p:spPr>
          <a:xfrm flipH="1">
            <a:off x="4721290" y="825500"/>
            <a:ext cx="73525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Bent-Up Arrow 22"/>
          <p:cNvSpPr/>
          <p:nvPr/>
        </p:nvSpPr>
        <p:spPr>
          <a:xfrm>
            <a:off x="9793180" y="3272902"/>
            <a:ext cx="1310720" cy="489184"/>
          </a:xfrm>
          <a:prstGeom prst="bentUpArrow">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itle 1"/>
          <p:cNvSpPr txBox="1">
            <a:spLocks/>
          </p:cNvSpPr>
          <p:nvPr/>
        </p:nvSpPr>
        <p:spPr>
          <a:xfrm>
            <a:off x="1636711" y="838200"/>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latin typeface="Impact" panose="020B0806030902050204" pitchFamily="34" charset="0"/>
              </a:rPr>
              <a:t>PLAYING FIELD</a:t>
            </a:r>
            <a:endParaRPr lang="en-US" sz="4800" dirty="0">
              <a:latin typeface="Impact" panose="020B0806030902050204" pitchFamily="34" charset="0"/>
            </a:endParaRPr>
          </a:p>
        </p:txBody>
      </p:sp>
      <p:sp>
        <p:nvSpPr>
          <p:cNvPr id="25" name="Oval 24"/>
          <p:cNvSpPr/>
          <p:nvPr/>
        </p:nvSpPr>
        <p:spPr>
          <a:xfrm>
            <a:off x="7035281" y="5153606"/>
            <a:ext cx="139083" cy="139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776612" y="5096268"/>
            <a:ext cx="139083" cy="1390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Oval 30"/>
          <p:cNvSpPr/>
          <p:nvPr/>
        </p:nvSpPr>
        <p:spPr>
          <a:xfrm>
            <a:off x="9217892" y="3517494"/>
            <a:ext cx="139083" cy="139083"/>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2" name="Picture 4" descr="http://www.clipartqueen.com/image-files/cat-with-long-tail-silhouet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2073" y="51901"/>
            <a:ext cx="662981" cy="71823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rot="19726668">
            <a:off x="6401046" y="4139975"/>
            <a:ext cx="390353" cy="645130"/>
          </a:xfrm>
          <a:prstGeom prst="down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Bent-Up Arrow 3"/>
          <p:cNvSpPr/>
          <p:nvPr/>
        </p:nvSpPr>
        <p:spPr>
          <a:xfrm rot="5400000">
            <a:off x="9669272" y="5608629"/>
            <a:ext cx="614684" cy="477912"/>
          </a:xfrm>
          <a:prstGeom prst="bentUp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http://thumbs1.picclick.com/d/l400/pict/190686678848_/Primitive-Topper-STENCIL-Black-Cat-Face-Halloween-Fun-Party-Block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4936" y="221492"/>
            <a:ext cx="3223001" cy="322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043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humbs1.picclick.com/d/l400/pict/190686678848_/Primitive-Topper-STENCIL-Black-Cat-Face-Halloween-Fun-Party-Blo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162" y="1032219"/>
            <a:ext cx="3591809" cy="35918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452973" y="302280"/>
            <a:ext cx="2612027" cy="523220"/>
          </a:xfrm>
          <a:prstGeom prst="rect">
            <a:avLst/>
          </a:prstGeom>
        </p:spPr>
        <p:txBody>
          <a:bodyPr wrap="square">
            <a:spAutoFit/>
          </a:bodyPr>
          <a:lstStyle/>
          <a:p>
            <a:r>
              <a:rPr lang="en-US" sz="2800" dirty="0" smtClean="0">
                <a:latin typeface="Impact" panose="020B0806030902050204" pitchFamily="34" charset="0"/>
              </a:rPr>
              <a:t>The CATastrophe</a:t>
            </a:r>
            <a:endParaRPr lang="en-US" sz="2800" dirty="0"/>
          </a:p>
        </p:txBody>
      </p:sp>
      <p:cxnSp>
        <p:nvCxnSpPr>
          <p:cNvPr id="7" name="Straight Connector 6"/>
          <p:cNvCxnSpPr/>
          <p:nvPr/>
        </p:nvCxnSpPr>
        <p:spPr>
          <a:xfrm flipH="1">
            <a:off x="1716833" y="825500"/>
            <a:ext cx="103569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575025" y="3874728"/>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latin typeface="Impact" panose="020B0806030902050204" pitchFamily="34" charset="0"/>
              </a:rPr>
              <a:t>Questions?</a:t>
            </a:r>
            <a:endParaRPr lang="en-US" sz="4800" dirty="0">
              <a:latin typeface="Impact" panose="020B0806030902050204" pitchFamily="34" charset="0"/>
            </a:endParaRPr>
          </a:p>
        </p:txBody>
      </p:sp>
      <p:pic>
        <p:nvPicPr>
          <p:cNvPr id="8" name="Picture 4" descr="http://www.clipartqueen.com/image-files/cat-with-long-tail-silhouet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2073" y="51901"/>
            <a:ext cx="662981" cy="71823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s-media-cache-ak0.pinimg.com/236x/b0/73/39/b0733917d077b29b555c522d13355ac5.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707225" y="4702901"/>
            <a:ext cx="22479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8341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299</TotalTime>
  <Words>466</Words>
  <Application>Microsoft Office PowerPoint</Application>
  <PresentationFormat>Custom</PresentationFormat>
  <Paragraphs>60</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Parallax</vt:lpstr>
      <vt:lpstr>The CATastrophe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CATastrophe</dc:title>
  <dc:creator>Cousin,Christian A</dc:creator>
  <cp:lastModifiedBy>Christian</cp:lastModifiedBy>
  <cp:revision>24</cp:revision>
  <dcterms:created xsi:type="dcterms:W3CDTF">2016-01-27T23:52:34Z</dcterms:created>
  <dcterms:modified xsi:type="dcterms:W3CDTF">2016-01-28T05:44:51Z</dcterms:modified>
</cp:coreProperties>
</file>