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/>
        </p:nvSpPr>
        <p:spPr>
          <a:xfrm>
            <a:off x="1828800" y="3159759"/>
            <a:ext cx="457200" cy="1034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0" rIns="0" tIns="91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777239" y="1219200"/>
            <a:ext cx="7543800" cy="21526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133600" y="3375491"/>
            <a:ext cx="61721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380"/>
              </a:spcBef>
              <a:buClr>
                <a:schemeClr val="lt1"/>
              </a:buClr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340"/>
              </a:spcBef>
              <a:buClr>
                <a:schemeClr val="lt1"/>
              </a:buClr>
              <a:buFont typeface="Noto Sans Symbols"/>
              <a:buNone/>
              <a:def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300"/>
              </a:spcBef>
              <a:buClr>
                <a:schemeClr val="lt1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idx="1" type="body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 rot="5400000">
            <a:off x="-914400" y="2133601"/>
            <a:ext cx="51816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3124200" y="457201"/>
            <a:ext cx="45720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4267200" y="4074496"/>
            <a:ext cx="457200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0" y="4267367"/>
            <a:ext cx="3733800" cy="731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2286000" y="1905000"/>
            <a:ext cx="6035039" cy="23500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5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344167" y="658368"/>
            <a:ext cx="3273552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5029200" y="658368"/>
            <a:ext cx="3273552" cy="343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1341120" y="661975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1344167" y="1371600"/>
            <a:ext cx="32766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2880" lvl="1" marL="64008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7959" lvl="2" marL="1005839" marR="0" rtl="0" algn="l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00660" lvl="4" marL="164592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03200" lvl="5" marL="196596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98119" lvl="6" marL="224028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05739" lvl="7" marL="2514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95579" lvl="8" marL="283464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5029200" y="661975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5029200" y="1371600"/>
            <a:ext cx="327355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2880" lvl="1" marL="64008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7959" lvl="2" marL="1005839" marR="0" rtl="0" algn="l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00660" lvl="4" marL="164592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03200" lvl="5" marL="196596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98119" lvl="6" marL="224028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05739" lvl="7" marL="2514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95579" lvl="8" marL="283464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/>
        </p:nvSpPr>
        <p:spPr>
          <a:xfrm>
            <a:off x="1056640" y="520191"/>
            <a:ext cx="4572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4780280" y="520191"/>
            <a:ext cx="4572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5328919" y="1774588"/>
            <a:ext cx="4572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8200" y="685800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018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5260" lvl="1" marL="640080" marR="0" rtl="0" algn="l">
              <a:spcBef>
                <a:spcPts val="44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0339" lvl="2" marL="1005839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98119" lvl="3" marL="1371600" marR="0" rtl="0" algn="l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93040" lvl="4" marL="1645920" marR="0" rtl="0" algn="l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7960" lvl="5" marL="196596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2879" lvl="6" marL="224028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90500" lvl="7" marL="251460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0339" lvl="8" marL="283464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5715000" y="685800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pic"/>
          </p:nvPr>
        </p:nvSpPr>
        <p:spPr>
          <a:xfrm>
            <a:off x="1219200" y="612775"/>
            <a:ext cx="6705599" cy="2546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2743200" y="3453046"/>
            <a:ext cx="5029199" cy="720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/>
        </p:nvSpPr>
        <p:spPr>
          <a:xfrm>
            <a:off x="2435351" y="3331464"/>
            <a:ext cx="4572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3276600" y="-457199"/>
            <a:ext cx="3505199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.xm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4F4651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7"/>
          <p:cNvSpPr/>
          <p:nvPr/>
        </p:nvSpPr>
        <p:spPr>
          <a:xfrm rot="-1875725">
            <a:off x="1373220" y="1038439"/>
            <a:ext cx="7240619" cy="5706986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8"/>
          <p:cNvSpPr/>
          <p:nvPr/>
        </p:nvSpPr>
        <p:spPr>
          <a:xfrm rot="-3943090">
            <a:off x="-274210" y="1165874"/>
            <a:ext cx="5538471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9"/>
          <p:cNvSpPr/>
          <p:nvPr/>
        </p:nvSpPr>
        <p:spPr>
          <a:xfrm rot="-1875725">
            <a:off x="3277955" y="116853"/>
            <a:ext cx="6479362" cy="4754756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b="0" i="0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1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5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16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/>
              <a:t>Subjugator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672383"/>
            <a:ext cx="4572000" cy="406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162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lang="en-US"/>
              <a:t>Perception: Stereo, monocular</a:t>
            </a:r>
          </a:p>
          <a:p>
            <a:pPr indent="-26162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lang="en-US"/>
              <a:t>State estimation: UKF using DVL, IMU, optical flow</a:t>
            </a:r>
          </a:p>
          <a:p>
            <a:pPr indent="-26162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lang="en-US"/>
              <a:t>Control: LQR</a:t>
            </a:r>
          </a:p>
          <a:p>
            <a:pPr indent="-26162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lang="en-US"/>
              <a:t>Motion Planning: RRT</a:t>
            </a: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68580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/>
              <a:t>Subjugator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196249" y="4898600"/>
            <a:ext cx="8656800" cy="914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Outlier-Tolerant Depth Estimation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04427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Simulated Waypoints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924437"/>
            <a:ext cx="7010398" cy="356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16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777239" y="48768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parking a car with a trailer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28600"/>
            <a:ext cx="44958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16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 robots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3429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103093"/>
            <a:ext cx="325755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22860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Spot the </a:t>
            </a:r>
            <a:br>
              <a:rPr b="0" i="0" lang="en-US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</a:t>
            </a:r>
          </a:p>
        </p:txBody>
      </p:sp>
      <p:pic>
        <p:nvPicPr>
          <p:cNvPr id="137" name="Shape 1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4875689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8057" y="3733800"/>
            <a:ext cx="5181600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Elemental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