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6" r:id="rId1"/>
  </p:sldMasterIdLst>
  <p:sldIdLst>
    <p:sldId id="256" r:id="rId2"/>
    <p:sldId id="264" r:id="rId3"/>
    <p:sldId id="258" r:id="rId4"/>
    <p:sldId id="266" r:id="rId5"/>
    <p:sldId id="262" r:id="rId6"/>
    <p:sldId id="265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8943F23D-B90B-4393-9A79-1CD209AD7CC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416A6A94-6789-42DC-AD51-8778F8E9847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14237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F23D-B90B-4393-9A79-1CD209AD7CC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6A94-6789-42DC-AD51-8778F8E9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9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F23D-B90B-4393-9A79-1CD209AD7CC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6A94-6789-42DC-AD51-8778F8E9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62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F23D-B90B-4393-9A79-1CD209AD7CC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6A94-6789-42DC-AD51-8778F8E9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76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F23D-B90B-4393-9A79-1CD209AD7CC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6A94-6789-42DC-AD51-8778F8E9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94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F23D-B90B-4393-9A79-1CD209AD7CC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6A94-6789-42DC-AD51-8778F8E9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24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F23D-B90B-4393-9A79-1CD209AD7CC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6A94-6789-42DC-AD51-8778F8E9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85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F23D-B90B-4393-9A79-1CD209AD7CC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6A94-6789-42DC-AD51-8778F8E9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18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F23D-B90B-4393-9A79-1CD209AD7CC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6A94-6789-42DC-AD51-8778F8E9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80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8943F23D-B90B-4393-9A79-1CD209AD7CC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416A6A94-6789-42DC-AD51-8778F8E9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F23D-B90B-4393-9A79-1CD209AD7CC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416A6A94-6789-42DC-AD51-8778F8E9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53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F23D-B90B-4393-9A79-1CD209AD7CC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6A94-6789-42DC-AD51-8778F8E9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9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F23D-B90B-4393-9A79-1CD209AD7CC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6A94-6789-42DC-AD51-8778F8E9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7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F23D-B90B-4393-9A79-1CD209AD7CC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6A94-6789-42DC-AD51-8778F8E9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4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F23D-B90B-4393-9A79-1CD209AD7CC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6A94-6789-42DC-AD51-8778F8E9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0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F23D-B90B-4393-9A79-1CD209AD7CC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6A94-6789-42DC-AD51-8778F8E9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F23D-B90B-4393-9A79-1CD209AD7CC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6A94-6789-42DC-AD51-8778F8E9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3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43F23D-B90B-4393-9A79-1CD209AD7CC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6A6A94-6789-42DC-AD51-8778F8E9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5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2784391"/>
            <a:ext cx="6947127" cy="3488266"/>
          </a:xfrm>
        </p:spPr>
        <p:txBody>
          <a:bodyPr/>
          <a:lstStyle/>
          <a:p>
            <a:r>
              <a:rPr lang="en-US" dirty="0" smtClean="0"/>
              <a:t>PB99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6272656"/>
            <a:ext cx="5762563" cy="1364531"/>
          </a:xfrm>
        </p:spPr>
        <p:txBody>
          <a:bodyPr/>
          <a:lstStyle/>
          <a:p>
            <a:r>
              <a:rPr lang="en-US" dirty="0" smtClean="0"/>
              <a:t>Geoff </a:t>
            </a:r>
            <a:r>
              <a:rPr lang="en-US" dirty="0" err="1" smtClean="0"/>
              <a:t>Turman</a:t>
            </a:r>
            <a:endParaRPr lang="en-US" dirty="0"/>
          </a:p>
        </p:txBody>
      </p:sp>
      <p:pic>
        <p:nvPicPr>
          <p:cNvPr id="13" name="Picture 4" descr="https://www.adafruit.com/images/970x728/1484-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634" y="1406286"/>
            <a:ext cx="2489298" cy="186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891190"/>
              </p:ext>
            </p:extLst>
          </p:nvPr>
        </p:nvGraphicFramePr>
        <p:xfrm>
          <a:off x="197708" y="384570"/>
          <a:ext cx="4366054" cy="6031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4" imgW="10158480" imgH="14031720" progId="">
                  <p:embed/>
                </p:oleObj>
              </mc:Choice>
              <mc:Fallback>
                <p:oleObj r:id="rId4" imgW="10158480" imgH="14031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708" y="384570"/>
                        <a:ext cx="4366054" cy="6031894"/>
                      </a:xfrm>
                      <a:prstGeom prst="rect">
                        <a:avLst/>
                      </a:prstGeom>
                      <a:ln w="41275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7763" y="3592942"/>
            <a:ext cx="1817837" cy="1527793"/>
          </a:xfrm>
          <a:prstGeom prst="rect">
            <a:avLst/>
          </a:prstGeom>
        </p:spPr>
      </p:pic>
      <p:pic>
        <p:nvPicPr>
          <p:cNvPr id="12" name="Picture 10" descr="https://www.arduino.cc/en/uploads/Main/ArduinoMeg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38" y="3764692"/>
            <a:ext cx="2033790" cy="135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36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PB99?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65" y="2655354"/>
            <a:ext cx="5970602" cy="3356107"/>
          </a:xfrm>
          <a:prstGeom prst="rect">
            <a:avLst/>
          </a:prstGeom>
          <a:ln w="69850" cap="sq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1675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and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6999"/>
            <a:ext cx="5805845" cy="4895335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Display </a:t>
            </a:r>
            <a:r>
              <a:rPr lang="en-US" dirty="0" smtClean="0"/>
              <a:t>emotion</a:t>
            </a:r>
            <a:endParaRPr lang="en-US" dirty="0" smtClean="0"/>
          </a:p>
          <a:p>
            <a:r>
              <a:rPr lang="en-US" dirty="0" smtClean="0"/>
              <a:t>Small and mobile, avoids obstacles</a:t>
            </a:r>
          </a:p>
          <a:p>
            <a:r>
              <a:rPr lang="en-US" dirty="0" smtClean="0"/>
              <a:t>Displays a unique reaction after being shown one of three different “cups”</a:t>
            </a:r>
          </a:p>
          <a:p>
            <a:pPr lvl="1"/>
            <a:r>
              <a:rPr lang="en-US" dirty="0" smtClean="0"/>
              <a:t>“Super awesome!!”</a:t>
            </a:r>
          </a:p>
          <a:p>
            <a:pPr lvl="1"/>
            <a:r>
              <a:rPr lang="en-US" dirty="0" smtClean="0"/>
              <a:t>“OK.”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Ew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”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336" y="4992850"/>
            <a:ext cx="795523" cy="1277023"/>
          </a:xfrm>
          <a:prstGeom prst="rect">
            <a:avLst/>
          </a:prstGeom>
        </p:spPr>
      </p:pic>
      <p:pic>
        <p:nvPicPr>
          <p:cNvPr id="2050" name="Picture 2" descr="http://www.americanpartycups.com/images/red-solo-c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22" y="4646141"/>
            <a:ext cx="946224" cy="115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924" y="5098191"/>
            <a:ext cx="792008" cy="1335167"/>
          </a:xfrm>
          <a:prstGeom prst="rect">
            <a:avLst/>
          </a:prstGeom>
        </p:spPr>
      </p:pic>
      <p:pic>
        <p:nvPicPr>
          <p:cNvPr id="7" name="Picture 2" descr="https://www.adafruit.com/images/970x728/1484-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085" y="2438401"/>
            <a:ext cx="2104715" cy="157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05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Displaying emotion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6999"/>
            <a:ext cx="5805845" cy="4895335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LED array</a:t>
            </a:r>
          </a:p>
          <a:p>
            <a:pPr lvl="1"/>
            <a:r>
              <a:rPr lang="en-US" dirty="0" smtClean="0"/>
              <a:t>Blue = chill, green = disgust, </a:t>
            </a:r>
          </a:p>
          <a:p>
            <a:pPr marL="914400" lvl="2" indent="0">
              <a:buNone/>
            </a:pPr>
            <a:r>
              <a:rPr lang="en-US" dirty="0" smtClean="0"/>
              <a:t>red = anger,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Moving head</a:t>
            </a:r>
          </a:p>
          <a:p>
            <a:pPr lvl="1"/>
            <a:r>
              <a:rPr lang="en-US" dirty="0" smtClean="0"/>
              <a:t>Shows where PB’s attention is</a:t>
            </a:r>
          </a:p>
          <a:p>
            <a:r>
              <a:rPr lang="en-US" dirty="0" smtClean="0"/>
              <a:t>Range and speed of movements</a:t>
            </a:r>
          </a:p>
          <a:p>
            <a:pPr lvl="1"/>
            <a:r>
              <a:rPr lang="en-US" dirty="0" smtClean="0"/>
              <a:t>Fast = excited, slow = casual, </a:t>
            </a:r>
          </a:p>
          <a:p>
            <a:pPr marL="914400" lvl="2" indent="0">
              <a:buNone/>
            </a:pPr>
            <a:r>
              <a:rPr lang="en-US" dirty="0" smtClean="0"/>
              <a:t>jitter = scared,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074" name="Picture 2" descr="Which Of The 6 Basic Emotions Dominates Your Personality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736" y="2438401"/>
            <a:ext cx="3263128" cy="244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38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628813"/>
              </p:ext>
            </p:extLst>
          </p:nvPr>
        </p:nvGraphicFramePr>
        <p:xfrm>
          <a:off x="749504" y="1783491"/>
          <a:ext cx="7831138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7830360" imgH="4734360" progId="">
                  <p:embed/>
                </p:oleObj>
              </mc:Choice>
              <mc:Fallback>
                <p:oleObj r:id="rId3" imgW="7830360" imgH="47343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9504" y="1783491"/>
                        <a:ext cx="7831138" cy="473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7259" y="3079664"/>
            <a:ext cx="7704667" cy="3332816"/>
          </a:xfrm>
        </p:spPr>
        <p:txBody>
          <a:bodyPr anchor="t" anchorCtr="0">
            <a:normAutofit fontScale="92500" lnSpcReduction="20000"/>
          </a:bodyPr>
          <a:lstStyle/>
          <a:p>
            <a:r>
              <a:rPr lang="en-US" dirty="0" smtClean="0"/>
              <a:t>Layer to mount LED array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and camera</a:t>
            </a:r>
          </a:p>
          <a:p>
            <a:r>
              <a:rPr lang="en-US" dirty="0"/>
              <a:t>Layer for Raspberry </a:t>
            </a:r>
            <a:r>
              <a:rPr lang="en-US" dirty="0" smtClean="0"/>
              <a:t>Pi</a:t>
            </a:r>
            <a:endParaRPr lang="en-US" dirty="0"/>
          </a:p>
          <a:p>
            <a:r>
              <a:rPr lang="en-US" dirty="0" smtClean="0"/>
              <a:t>Layer for Arduino and</a:t>
            </a:r>
          </a:p>
          <a:p>
            <a:pPr marL="0" indent="0">
              <a:buNone/>
            </a:pPr>
            <a:r>
              <a:rPr lang="en-US" dirty="0" smtClean="0"/>
              <a:t>	motor controllers</a:t>
            </a:r>
            <a:endParaRPr lang="en-US" dirty="0" smtClean="0"/>
          </a:p>
          <a:p>
            <a:r>
              <a:rPr lang="en-US" dirty="0" smtClean="0"/>
              <a:t>Bottom chassis holds battery,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motors, switching regulators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and sensors</a:t>
            </a:r>
            <a:endParaRPr lang="en-US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516697" y="3221372"/>
            <a:ext cx="1845578" cy="2684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541865" y="4001549"/>
            <a:ext cx="1820410" cy="2768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516697" y="4429387"/>
            <a:ext cx="1845578" cy="4949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516697" y="5259897"/>
            <a:ext cx="1845578" cy="3447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8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pic>
        <p:nvPicPr>
          <p:cNvPr id="5" name="Picture 10" descr="https://www.arduino.cc/en/uploads/Main/ArduinoMe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49" y="4950927"/>
            <a:ext cx="1612631" cy="107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228" y="2924315"/>
            <a:ext cx="1548944" cy="1301802"/>
          </a:xfrm>
          <a:prstGeom prst="rect">
            <a:avLst/>
          </a:prstGeom>
        </p:spPr>
      </p:pic>
      <p:pic>
        <p:nvPicPr>
          <p:cNvPr id="7" name="Picture 2" descr="https://www.adafruit.com/images/970x728/1484-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76" y="1192900"/>
            <a:ext cx="1461195" cy="109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912" y="3210402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 cam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25166" y="2289550"/>
            <a:ext cx="83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 HAT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427" y="3089870"/>
            <a:ext cx="362081" cy="6103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99112" y="569303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4xMotors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13403" y="5090996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4xMotor controllers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9468" y="4419937"/>
            <a:ext cx="122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Accel</a:t>
            </a:r>
            <a:r>
              <a:rPr lang="en-US" dirty="0" smtClean="0"/>
              <a:t>/Gyro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6370" y="4913183"/>
            <a:ext cx="1069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Left IR</a:t>
            </a:r>
          </a:p>
          <a:p>
            <a:r>
              <a:rPr lang="en-US" dirty="0" smtClean="0"/>
              <a:t>Right IR</a:t>
            </a:r>
          </a:p>
          <a:p>
            <a:r>
              <a:rPr lang="en-US" dirty="0" smtClean="0"/>
              <a:t>Center IR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79450" y="4369482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50708" y="5599661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ADC</a:t>
            </a:r>
            <a:endParaRPr lang="en-US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29016" y="4554148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I2C</a:t>
            </a:r>
            <a:endParaRPr lang="en-US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33977" y="5511125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PWM</a:t>
            </a:r>
            <a:endParaRPr lang="en-US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0157" y="4309875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Serial</a:t>
            </a:r>
            <a:endParaRPr lang="en-US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47136" y="3511016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0198" y="2547885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3"/>
                </a:solidFill>
              </a:rPr>
              <a:t>Vbatt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39426" y="2206021"/>
            <a:ext cx="13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LiPo</a:t>
            </a:r>
            <a:r>
              <a:rPr lang="en-US" dirty="0" smtClean="0"/>
              <a:t> Battery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05209" y="3122288"/>
            <a:ext cx="243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2xSwitching Regulators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10" idx="3"/>
            <a:endCxn id="8" idx="1"/>
          </p:cNvCxnSpPr>
          <p:nvPr/>
        </p:nvCxnSpPr>
        <p:spPr>
          <a:xfrm>
            <a:off x="1032508" y="3395068"/>
            <a:ext cx="154404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8" idx="3"/>
            <a:endCxn id="4" idx="1"/>
          </p:cNvCxnSpPr>
          <p:nvPr/>
        </p:nvCxnSpPr>
        <p:spPr>
          <a:xfrm>
            <a:off x="2007971" y="3395068"/>
            <a:ext cx="787257" cy="18014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" idx="0"/>
            <a:endCxn id="9" idx="2"/>
          </p:cNvCxnSpPr>
          <p:nvPr/>
        </p:nvCxnSpPr>
        <p:spPr>
          <a:xfrm flipH="1" flipV="1">
            <a:off x="3140729" y="2658882"/>
            <a:ext cx="428971" cy="26543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1"/>
            <a:endCxn id="7" idx="2"/>
          </p:cNvCxnSpPr>
          <p:nvPr/>
        </p:nvCxnSpPr>
        <p:spPr>
          <a:xfrm flipH="1" flipV="1">
            <a:off x="1277374" y="2289550"/>
            <a:ext cx="1447792" cy="18466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" idx="2"/>
            <a:endCxn id="5" idx="0"/>
          </p:cNvCxnSpPr>
          <p:nvPr/>
        </p:nvCxnSpPr>
        <p:spPr>
          <a:xfrm>
            <a:off x="3569700" y="4226117"/>
            <a:ext cx="862465" cy="72481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3"/>
            <a:endCxn id="5" idx="1"/>
          </p:cNvCxnSpPr>
          <p:nvPr/>
        </p:nvCxnSpPr>
        <p:spPr>
          <a:xfrm>
            <a:off x="1675894" y="5374848"/>
            <a:ext cx="1949955" cy="11292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3" idx="3"/>
            <a:endCxn id="5" idx="1"/>
          </p:cNvCxnSpPr>
          <p:nvPr/>
        </p:nvCxnSpPr>
        <p:spPr>
          <a:xfrm>
            <a:off x="1675894" y="4604603"/>
            <a:ext cx="1949955" cy="88317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5" idx="3"/>
            <a:endCxn id="12" idx="1"/>
          </p:cNvCxnSpPr>
          <p:nvPr/>
        </p:nvCxnSpPr>
        <p:spPr>
          <a:xfrm flipV="1">
            <a:off x="5238480" y="5275662"/>
            <a:ext cx="1474923" cy="21211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2" idx="2"/>
            <a:endCxn id="11" idx="0"/>
          </p:cNvCxnSpPr>
          <p:nvPr/>
        </p:nvCxnSpPr>
        <p:spPr>
          <a:xfrm flipH="1">
            <a:off x="7746698" y="5460328"/>
            <a:ext cx="1" cy="23270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" idx="3"/>
            <a:endCxn id="15" idx="1"/>
          </p:cNvCxnSpPr>
          <p:nvPr/>
        </p:nvCxnSpPr>
        <p:spPr>
          <a:xfrm flipV="1">
            <a:off x="5238480" y="4554148"/>
            <a:ext cx="2140970" cy="93362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3" idx="2"/>
            <a:endCxn id="24" idx="0"/>
          </p:cNvCxnSpPr>
          <p:nvPr/>
        </p:nvCxnSpPr>
        <p:spPr>
          <a:xfrm flipH="1">
            <a:off x="7220606" y="2575353"/>
            <a:ext cx="1" cy="5469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3" idx="2"/>
            <a:endCxn id="22" idx="3"/>
          </p:cNvCxnSpPr>
          <p:nvPr/>
        </p:nvCxnSpPr>
        <p:spPr>
          <a:xfrm flipH="1">
            <a:off x="5881870" y="2575353"/>
            <a:ext cx="1338737" cy="15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4" idx="2"/>
            <a:endCxn id="20" idx="3"/>
          </p:cNvCxnSpPr>
          <p:nvPr/>
        </p:nvCxnSpPr>
        <p:spPr>
          <a:xfrm flipH="1">
            <a:off x="5881870" y="3491620"/>
            <a:ext cx="1338736" cy="2040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84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2900" dirty="0" smtClean="0"/>
              <a:t>Parts list:</a:t>
            </a:r>
          </a:p>
          <a:p>
            <a:r>
              <a:rPr lang="en-US" dirty="0"/>
              <a:t>Arduino MEGA, Raspberry Pi </a:t>
            </a:r>
            <a:r>
              <a:rPr lang="en-US" dirty="0" smtClean="0"/>
              <a:t>2</a:t>
            </a:r>
            <a:endParaRPr lang="en-US" dirty="0"/>
          </a:p>
          <a:p>
            <a:r>
              <a:rPr lang="en-US" dirty="0" err="1" smtClean="0"/>
              <a:t>Adafruit</a:t>
            </a:r>
            <a:r>
              <a:rPr lang="en-US" dirty="0" smtClean="0"/>
              <a:t> </a:t>
            </a:r>
            <a:r>
              <a:rPr lang="en-US" dirty="0"/>
              <a:t>LED array + Pi </a:t>
            </a:r>
            <a:r>
              <a:rPr lang="en-US" dirty="0" smtClean="0"/>
              <a:t>Hat</a:t>
            </a:r>
            <a:endParaRPr lang="en-US" dirty="0"/>
          </a:p>
          <a:p>
            <a:r>
              <a:rPr lang="en-US" dirty="0" err="1" smtClean="0"/>
              <a:t>LiPo</a:t>
            </a:r>
            <a:r>
              <a:rPr lang="en-US" dirty="0" smtClean="0"/>
              <a:t> Battery</a:t>
            </a:r>
            <a:endParaRPr lang="en-US" dirty="0"/>
          </a:p>
          <a:p>
            <a:r>
              <a:rPr lang="en-US" dirty="0" smtClean="0"/>
              <a:t>5V </a:t>
            </a:r>
            <a:r>
              <a:rPr lang="en-US" dirty="0"/>
              <a:t>5A switching regulator </a:t>
            </a:r>
            <a:r>
              <a:rPr lang="en-US" dirty="0" smtClean="0"/>
              <a:t>x2</a:t>
            </a:r>
            <a:endParaRPr lang="en-US" dirty="0"/>
          </a:p>
          <a:p>
            <a:r>
              <a:rPr lang="en-US" dirty="0" smtClean="0"/>
              <a:t>Brushed </a:t>
            </a:r>
            <a:r>
              <a:rPr lang="en-US" dirty="0"/>
              <a:t>motors </a:t>
            </a:r>
            <a:r>
              <a:rPr lang="en-US" dirty="0" smtClean="0"/>
              <a:t>x4</a:t>
            </a:r>
            <a:endParaRPr lang="en-US" dirty="0"/>
          </a:p>
          <a:p>
            <a:r>
              <a:rPr lang="en-US" dirty="0" smtClean="0"/>
              <a:t>Servo </a:t>
            </a:r>
            <a:r>
              <a:rPr lang="en-US" dirty="0"/>
              <a:t>motor (for head actuation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Wheels </a:t>
            </a:r>
            <a:r>
              <a:rPr lang="en-US" dirty="0"/>
              <a:t>+ hubs </a:t>
            </a:r>
            <a:r>
              <a:rPr lang="en-US" dirty="0" smtClean="0"/>
              <a:t>x4</a:t>
            </a:r>
            <a:endParaRPr lang="en-US" dirty="0"/>
          </a:p>
          <a:p>
            <a:r>
              <a:rPr lang="en-US" dirty="0" smtClean="0"/>
              <a:t>Base platform</a:t>
            </a:r>
            <a:endParaRPr lang="en-US" dirty="0"/>
          </a:p>
          <a:p>
            <a:r>
              <a:rPr lang="en-US" dirty="0" smtClean="0"/>
              <a:t>Sensors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IR sensors x3 (left, forward, right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Bump </a:t>
            </a:r>
            <a:r>
              <a:rPr lang="en-US" dirty="0"/>
              <a:t>sensors x2 (back and front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3 axis accelerometer / gyro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3123</TotalTime>
  <Words>181</Words>
  <Application>Microsoft Office PowerPoint</Application>
  <PresentationFormat>On-screen Show (4:3)</PresentationFormat>
  <Paragraphs>60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Corbel</vt:lpstr>
      <vt:lpstr>Wingdings</vt:lpstr>
      <vt:lpstr>Parallax</vt:lpstr>
      <vt:lpstr>PB99</vt:lpstr>
      <vt:lpstr>PB99?</vt:lpstr>
      <vt:lpstr>Purpose and behavior</vt:lpstr>
      <vt:lpstr>Displaying emotion</vt:lpstr>
      <vt:lpstr>Structure</vt:lpstr>
      <vt:lpstr>System design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PaRtY BoT</dc:title>
  <dc:creator>gturman@gmail.com</dc:creator>
  <cp:lastModifiedBy>gturman@gmail.com</cp:lastModifiedBy>
  <cp:revision>37</cp:revision>
  <dcterms:created xsi:type="dcterms:W3CDTF">2015-09-16T22:57:41Z</dcterms:created>
  <dcterms:modified xsi:type="dcterms:W3CDTF">2016-01-28T12:50:42Z</dcterms:modified>
</cp:coreProperties>
</file>